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865" r:id="rId3"/>
    <p:sldId id="867" r:id="rId4"/>
    <p:sldId id="868" r:id="rId5"/>
    <p:sldId id="913" r:id="rId6"/>
    <p:sldId id="882" r:id="rId7"/>
    <p:sldId id="976" r:id="rId8"/>
    <p:sldId id="945" r:id="rId9"/>
    <p:sldId id="943" r:id="rId10"/>
    <p:sldId id="993" r:id="rId11"/>
    <p:sldId id="992" r:id="rId12"/>
    <p:sldId id="883" r:id="rId13"/>
    <p:sldId id="1008" r:id="rId14"/>
    <p:sldId id="931" r:id="rId16"/>
    <p:sldId id="980" r:id="rId17"/>
    <p:sldId id="932" r:id="rId18"/>
    <p:sldId id="1009" r:id="rId19"/>
    <p:sldId id="989" r:id="rId20"/>
    <p:sldId id="933" r:id="rId21"/>
    <p:sldId id="927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4" userDrawn="1">
          <p15:clr>
            <a:srgbClr val="A4A3A4"/>
          </p15:clr>
        </p15:guide>
        <p15:guide id="2" pos="7272" userDrawn="1">
          <p15:clr>
            <a:srgbClr val="A4A3A4"/>
          </p15:clr>
        </p15:guide>
        <p15:guide id="4" orient="horz" pos="812" userDrawn="1">
          <p15:clr>
            <a:srgbClr val="A4A3A4"/>
          </p15:clr>
        </p15:guide>
        <p15:guide id="5" orient="horz" pos="3982" userDrawn="1">
          <p15:clr>
            <a:srgbClr val="A4A3A4"/>
          </p15:clr>
        </p15:guide>
        <p15:guide id="6" orient="horz" pos="3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113"/>
    <a:srgbClr val="34CA4D"/>
    <a:srgbClr val="CB4C33"/>
    <a:srgbClr val="F53B09"/>
    <a:srgbClr val="4D9BD4"/>
    <a:srgbClr val="00539E"/>
    <a:srgbClr val="89DFFD"/>
    <a:srgbClr val="FFFFFF"/>
    <a:srgbClr val="00467F"/>
    <a:srgbClr val="64A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5" autoAdjust="0"/>
    <p:restoredTop sz="82339" autoAdjust="0"/>
  </p:normalViewPr>
  <p:slideViewPr>
    <p:cSldViewPr snapToGrid="0" showGuides="1">
      <p:cViewPr varScale="1">
        <p:scale>
          <a:sx n="67" d="100"/>
          <a:sy n="67" d="100"/>
        </p:scale>
        <p:origin x="1181" y="67"/>
      </p:cViewPr>
      <p:guideLst>
        <p:guide pos="484"/>
        <p:guide pos="7272"/>
        <p:guide orient="horz" pos="812"/>
        <p:guide orient="horz" pos="3982"/>
        <p:guide orient="horz" pos="3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93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B5295-0690-45DE-9E01-B4636744B2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13C37-BE2C-4CB8-940D-F8BE2EE629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919"/>
          <a:stretch>
            <a:fillRect/>
          </a:stretch>
        </p:blipFill>
        <p:spPr>
          <a:xfrm>
            <a:off x="2737536" y="-23325"/>
            <a:ext cx="9450900" cy="6862666"/>
          </a:xfrm>
          <a:prstGeom prst="rect">
            <a:avLst/>
          </a:prstGeom>
        </p:spPr>
      </p:pic>
      <p:sp>
        <p:nvSpPr>
          <p:cNvPr id="4" name="矩形 11"/>
          <p:cNvSpPr/>
          <p:nvPr/>
        </p:nvSpPr>
        <p:spPr>
          <a:xfrm flipH="1">
            <a:off x="0" y="-9329"/>
            <a:ext cx="9172142" cy="6858000"/>
          </a:xfrm>
          <a:custGeom>
            <a:avLst/>
            <a:gdLst/>
            <a:ahLst/>
            <a:cxnLst/>
            <a:rect l="l" t="t" r="r" b="b"/>
            <a:pathLst>
              <a:path w="6444208" h="5143500">
                <a:moveTo>
                  <a:pt x="2078067" y="0"/>
                </a:moveTo>
                <a:lnTo>
                  <a:pt x="6444208" y="0"/>
                </a:lnTo>
                <a:lnTo>
                  <a:pt x="644420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 flipH="1">
            <a:off x="6096000" y="-18659"/>
            <a:ext cx="3603649" cy="6858000"/>
            <a:chOff x="1531613" y="0"/>
            <a:chExt cx="3375826" cy="6858000"/>
          </a:xfrm>
        </p:grpSpPr>
        <p:sp>
          <p:nvSpPr>
            <p:cNvPr id="6" name="任意多边形: 形状 5"/>
            <p:cNvSpPr/>
            <p:nvPr/>
          </p:nvSpPr>
          <p:spPr>
            <a:xfrm>
              <a:off x="1761297" y="0"/>
              <a:ext cx="3146142" cy="6858000"/>
            </a:xfrm>
            <a:custGeom>
              <a:avLst/>
              <a:gdLst>
                <a:gd name="connsiteX0" fmla="*/ 2770756 w 3146142"/>
                <a:gd name="connsiteY0" fmla="*/ 0 h 6858000"/>
                <a:gd name="connsiteX1" fmla="*/ 3146142 w 3146142"/>
                <a:gd name="connsiteY1" fmla="*/ 0 h 6858000"/>
                <a:gd name="connsiteX2" fmla="*/ 375386 w 3146142"/>
                <a:gd name="connsiteY2" fmla="*/ 6858000 h 6858000"/>
                <a:gd name="connsiteX3" fmla="*/ 0 w 31461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142" h="6858000">
                  <a:moveTo>
                    <a:pt x="2770756" y="0"/>
                  </a:moveTo>
                  <a:lnTo>
                    <a:pt x="3146142" y="0"/>
                  </a:lnTo>
                  <a:lnTo>
                    <a:pt x="37538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1531613" y="0"/>
              <a:ext cx="3030637" cy="6858000"/>
            </a:xfrm>
            <a:custGeom>
              <a:avLst/>
              <a:gdLst>
                <a:gd name="connsiteX0" fmla="*/ 2770756 w 3030637"/>
                <a:gd name="connsiteY0" fmla="*/ 0 h 6858000"/>
                <a:gd name="connsiteX1" fmla="*/ 3030637 w 3030637"/>
                <a:gd name="connsiteY1" fmla="*/ 0 h 6858000"/>
                <a:gd name="connsiteX2" fmla="*/ 259881 w 3030637"/>
                <a:gd name="connsiteY2" fmla="*/ 6858000 h 6858000"/>
                <a:gd name="connsiteX3" fmla="*/ 0 w 303063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0637" h="6858000">
                  <a:moveTo>
                    <a:pt x="2770756" y="0"/>
                  </a:moveTo>
                  <a:lnTo>
                    <a:pt x="3030637" y="0"/>
                  </a:lnTo>
                  <a:lnTo>
                    <a:pt x="25988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3" b="25926"/>
          <a:stretch>
            <a:fillRect/>
          </a:stretch>
        </p:blipFill>
        <p:spPr>
          <a:xfrm>
            <a:off x="0" y="0"/>
            <a:ext cx="9921730" cy="690926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27769" cy="6909263"/>
          </a:xfrm>
          <a:prstGeom prst="rect">
            <a:avLst/>
          </a:prstGeom>
          <a:gradFill flip="none" rotWithShape="1">
            <a:gsLst>
              <a:gs pos="0">
                <a:srgbClr val="1A5E87">
                  <a:alpha val="85000"/>
                </a:srgbClr>
              </a:gs>
              <a:gs pos="99000">
                <a:srgbClr val="04033F">
                  <a:alpha val="46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1"/>
          <p:cNvSpPr/>
          <p:nvPr userDrawn="1"/>
        </p:nvSpPr>
        <p:spPr>
          <a:xfrm>
            <a:off x="3635492" y="0"/>
            <a:ext cx="8592277" cy="6909262"/>
          </a:xfrm>
          <a:custGeom>
            <a:avLst/>
            <a:gdLst/>
            <a:ahLst/>
            <a:cxnLst/>
            <a:rect l="l" t="t" r="r" b="b"/>
            <a:pathLst>
              <a:path w="6444208" h="5143500">
                <a:moveTo>
                  <a:pt x="2078067" y="0"/>
                </a:moveTo>
                <a:lnTo>
                  <a:pt x="6444208" y="0"/>
                </a:lnTo>
                <a:lnTo>
                  <a:pt x="644420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cs typeface="+mn-cs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3078548" y="0"/>
            <a:ext cx="3375827" cy="6909262"/>
            <a:chOff x="1531612" y="0"/>
            <a:chExt cx="3375827" cy="6858000"/>
          </a:xfrm>
        </p:grpSpPr>
        <p:sp>
          <p:nvSpPr>
            <p:cNvPr id="11" name="任意多边形: 形状 10"/>
            <p:cNvSpPr/>
            <p:nvPr/>
          </p:nvSpPr>
          <p:spPr>
            <a:xfrm>
              <a:off x="1761297" y="0"/>
              <a:ext cx="3146142" cy="6858000"/>
            </a:xfrm>
            <a:custGeom>
              <a:avLst/>
              <a:gdLst>
                <a:gd name="connsiteX0" fmla="*/ 2770756 w 3146142"/>
                <a:gd name="connsiteY0" fmla="*/ 0 h 6858000"/>
                <a:gd name="connsiteX1" fmla="*/ 3146142 w 3146142"/>
                <a:gd name="connsiteY1" fmla="*/ 0 h 6858000"/>
                <a:gd name="connsiteX2" fmla="*/ 375386 w 3146142"/>
                <a:gd name="connsiteY2" fmla="*/ 6858000 h 6858000"/>
                <a:gd name="connsiteX3" fmla="*/ 0 w 31461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142" h="6858000">
                  <a:moveTo>
                    <a:pt x="2770756" y="0"/>
                  </a:moveTo>
                  <a:lnTo>
                    <a:pt x="3146142" y="0"/>
                  </a:lnTo>
                  <a:lnTo>
                    <a:pt x="37538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531612" y="0"/>
              <a:ext cx="3030637" cy="6858000"/>
            </a:xfrm>
            <a:custGeom>
              <a:avLst/>
              <a:gdLst>
                <a:gd name="connsiteX0" fmla="*/ 2770756 w 3030637"/>
                <a:gd name="connsiteY0" fmla="*/ 0 h 6858000"/>
                <a:gd name="connsiteX1" fmla="*/ 3030637 w 3030637"/>
                <a:gd name="connsiteY1" fmla="*/ 0 h 6858000"/>
                <a:gd name="connsiteX2" fmla="*/ 259881 w 3030637"/>
                <a:gd name="connsiteY2" fmla="*/ 6858000 h 6858000"/>
                <a:gd name="connsiteX3" fmla="*/ 0 w 303063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0637" h="6858000">
                  <a:moveTo>
                    <a:pt x="2770756" y="0"/>
                  </a:moveTo>
                  <a:lnTo>
                    <a:pt x="3030637" y="0"/>
                  </a:lnTo>
                  <a:lnTo>
                    <a:pt x="25988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11698028" y="5577840"/>
            <a:ext cx="529752" cy="1331422"/>
            <a:chOff x="11489652" y="4991405"/>
            <a:chExt cx="753203" cy="1866596"/>
          </a:xfrm>
        </p:grpSpPr>
        <p:sp>
          <p:nvSpPr>
            <p:cNvPr id="15" name="任意多边形: 形状 14"/>
            <p:cNvSpPr/>
            <p:nvPr/>
          </p:nvSpPr>
          <p:spPr>
            <a:xfrm>
              <a:off x="11680176" y="5504185"/>
              <a:ext cx="562679" cy="1353816"/>
            </a:xfrm>
            <a:custGeom>
              <a:avLst/>
              <a:gdLst>
                <a:gd name="connsiteX0" fmla="*/ 339228 w 339228"/>
                <a:gd name="connsiteY0" fmla="*/ 0 h 839635"/>
                <a:gd name="connsiteX1" fmla="*/ 339228 w 339228"/>
                <a:gd name="connsiteY1" fmla="*/ 839635 h 839635"/>
                <a:gd name="connsiteX2" fmla="*/ 0 w 339228"/>
                <a:gd name="connsiteY2" fmla="*/ 839635 h 83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228" h="839635">
                  <a:moveTo>
                    <a:pt x="339228" y="0"/>
                  </a:moveTo>
                  <a:lnTo>
                    <a:pt x="339228" y="839635"/>
                  </a:lnTo>
                  <a:lnTo>
                    <a:pt x="0" y="839635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  <p:sp>
          <p:nvSpPr>
            <p:cNvPr id="17" name="任意多边形: 形状 16"/>
            <p:cNvSpPr/>
            <p:nvPr userDrawn="1"/>
          </p:nvSpPr>
          <p:spPr>
            <a:xfrm>
              <a:off x="11489652" y="4991405"/>
              <a:ext cx="753193" cy="1866596"/>
            </a:xfrm>
            <a:custGeom>
              <a:avLst/>
              <a:gdLst>
                <a:gd name="connsiteX0" fmla="*/ 702346 w 702346"/>
                <a:gd name="connsiteY0" fmla="*/ 0 h 1738401"/>
                <a:gd name="connsiteX1" fmla="*/ 702346 w 702346"/>
                <a:gd name="connsiteY1" fmla="*/ 428827 h 1738401"/>
                <a:gd name="connsiteX2" fmla="*/ 173254 w 702346"/>
                <a:gd name="connsiteY2" fmla="*/ 1738401 h 1738401"/>
                <a:gd name="connsiteX3" fmla="*/ 0 w 702346"/>
                <a:gd name="connsiteY3" fmla="*/ 1738401 h 17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346" h="1738401">
                  <a:moveTo>
                    <a:pt x="702346" y="0"/>
                  </a:moveTo>
                  <a:lnTo>
                    <a:pt x="702346" y="428827"/>
                  </a:lnTo>
                  <a:lnTo>
                    <a:pt x="173254" y="1738401"/>
                  </a:lnTo>
                  <a:lnTo>
                    <a:pt x="0" y="1738401"/>
                  </a:lnTo>
                  <a:close/>
                </a:path>
              </a:pathLst>
            </a:custGeom>
            <a:solidFill>
              <a:srgbClr val="039ACF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1453" y="-11151"/>
            <a:ext cx="12314904" cy="6909263"/>
            <a:chOff x="-61453" y="-11151"/>
            <a:chExt cx="12314904" cy="6909263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26"/>
            <a:stretch>
              <a:fillRect/>
            </a:stretch>
          </p:blipFill>
          <p:spPr>
            <a:xfrm>
              <a:off x="-61452" y="-11151"/>
              <a:ext cx="12314903" cy="6909263"/>
            </a:xfrm>
            <a:prstGeom prst="rect">
              <a:avLst/>
            </a:prstGeom>
          </p:spPr>
        </p:pic>
        <p:sp>
          <p:nvSpPr>
            <p:cNvPr id="5" name="矩形 4"/>
            <p:cNvSpPr/>
            <p:nvPr userDrawn="1"/>
          </p:nvSpPr>
          <p:spPr>
            <a:xfrm>
              <a:off x="-61453" y="0"/>
              <a:ext cx="12314903" cy="6898112"/>
            </a:xfrm>
            <a:prstGeom prst="rect">
              <a:avLst/>
            </a:prstGeom>
            <a:gradFill flip="none" rotWithShape="1">
              <a:gsLst>
                <a:gs pos="0">
                  <a:srgbClr val="1A5E87"/>
                </a:gs>
                <a:gs pos="100000">
                  <a:srgbClr val="04033F">
                    <a:alpha val="8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725" r="54755" b="38748"/>
          <a:stretch>
            <a:fillRect/>
          </a:stretch>
        </p:blipFill>
        <p:spPr>
          <a:xfrm>
            <a:off x="8940250" y="87003"/>
            <a:ext cx="3096419" cy="90518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 bwMode="auto">
          <a:xfrm>
            <a:off x="228600" y="828675"/>
            <a:ext cx="859155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467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394159" y="310888"/>
            <a:ext cx="682341" cy="539179"/>
            <a:chOff x="1801006" y="1526207"/>
            <a:chExt cx="1242672" cy="981947"/>
          </a:xfrm>
        </p:grpSpPr>
        <p:sp>
          <p:nvSpPr>
            <p:cNvPr id="5" name="矩形 4"/>
            <p:cNvSpPr/>
            <p:nvPr userDrawn="1"/>
          </p:nvSpPr>
          <p:spPr>
            <a:xfrm>
              <a:off x="2224301" y="1732937"/>
              <a:ext cx="819377" cy="695740"/>
            </a:xfrm>
            <a:prstGeom prst="rect">
              <a:avLst/>
            </a:prstGeom>
            <a:solidFill>
              <a:srgbClr val="89D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6" name="任意多边形 13"/>
            <p:cNvSpPr/>
            <p:nvPr userDrawn="1"/>
          </p:nvSpPr>
          <p:spPr>
            <a:xfrm>
              <a:off x="1801006" y="1526207"/>
              <a:ext cx="1063935" cy="981947"/>
            </a:xfrm>
            <a:custGeom>
              <a:avLst/>
              <a:gdLst>
                <a:gd name="connsiteX0" fmla="*/ 0 w 2864941"/>
                <a:gd name="connsiteY0" fmla="*/ 0 h 981947"/>
                <a:gd name="connsiteX1" fmla="*/ 2864941 w 2864941"/>
                <a:gd name="connsiteY1" fmla="*/ 0 h 981947"/>
                <a:gd name="connsiteX2" fmla="*/ 2041802 w 2864941"/>
                <a:gd name="connsiteY2" fmla="*/ 981947 h 981947"/>
                <a:gd name="connsiteX3" fmla="*/ 0 w 2864941"/>
                <a:gd name="connsiteY3" fmla="*/ 981947 h 9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941" h="981947">
                  <a:moveTo>
                    <a:pt x="0" y="0"/>
                  </a:moveTo>
                  <a:lnTo>
                    <a:pt x="2864941" y="0"/>
                  </a:lnTo>
                  <a:lnTo>
                    <a:pt x="2041802" y="981947"/>
                  </a:lnTo>
                  <a:lnTo>
                    <a:pt x="0" y="981947"/>
                  </a:lnTo>
                  <a:close/>
                </a:path>
              </a:pathLst>
            </a:custGeom>
            <a:solidFill>
              <a:srgbClr val="005AA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tags" Target="../tags/tag175.xml"/><Relationship Id="rId98" Type="http://schemas.openxmlformats.org/officeDocument/2006/relationships/tags" Target="../tags/tag174.xml"/><Relationship Id="rId97" Type="http://schemas.openxmlformats.org/officeDocument/2006/relationships/tags" Target="../tags/tag173.xml"/><Relationship Id="rId96" Type="http://schemas.openxmlformats.org/officeDocument/2006/relationships/tags" Target="../tags/tag172.xml"/><Relationship Id="rId95" Type="http://schemas.openxmlformats.org/officeDocument/2006/relationships/tags" Target="../tags/tag171.xml"/><Relationship Id="rId94" Type="http://schemas.openxmlformats.org/officeDocument/2006/relationships/tags" Target="../tags/tag170.xml"/><Relationship Id="rId93" Type="http://schemas.openxmlformats.org/officeDocument/2006/relationships/tags" Target="../tags/tag169.xml"/><Relationship Id="rId92" Type="http://schemas.openxmlformats.org/officeDocument/2006/relationships/tags" Target="../tags/tag168.xml"/><Relationship Id="rId91" Type="http://schemas.openxmlformats.org/officeDocument/2006/relationships/tags" Target="../tags/tag167.xml"/><Relationship Id="rId90" Type="http://schemas.openxmlformats.org/officeDocument/2006/relationships/tags" Target="../tags/tag166.xml"/><Relationship Id="rId9" Type="http://schemas.openxmlformats.org/officeDocument/2006/relationships/tags" Target="../tags/tag85.xml"/><Relationship Id="rId89" Type="http://schemas.openxmlformats.org/officeDocument/2006/relationships/tags" Target="../tags/tag165.xml"/><Relationship Id="rId88" Type="http://schemas.openxmlformats.org/officeDocument/2006/relationships/tags" Target="../tags/tag164.xml"/><Relationship Id="rId87" Type="http://schemas.openxmlformats.org/officeDocument/2006/relationships/tags" Target="../tags/tag163.xml"/><Relationship Id="rId86" Type="http://schemas.openxmlformats.org/officeDocument/2006/relationships/tags" Target="../tags/tag162.xml"/><Relationship Id="rId85" Type="http://schemas.openxmlformats.org/officeDocument/2006/relationships/tags" Target="../tags/tag161.xml"/><Relationship Id="rId84" Type="http://schemas.openxmlformats.org/officeDocument/2006/relationships/tags" Target="../tags/tag160.xml"/><Relationship Id="rId83" Type="http://schemas.openxmlformats.org/officeDocument/2006/relationships/tags" Target="../tags/tag159.xml"/><Relationship Id="rId82" Type="http://schemas.openxmlformats.org/officeDocument/2006/relationships/tags" Target="../tags/tag158.xml"/><Relationship Id="rId81" Type="http://schemas.openxmlformats.org/officeDocument/2006/relationships/tags" Target="../tags/tag157.xml"/><Relationship Id="rId80" Type="http://schemas.openxmlformats.org/officeDocument/2006/relationships/tags" Target="../tags/tag156.xml"/><Relationship Id="rId8" Type="http://schemas.openxmlformats.org/officeDocument/2006/relationships/tags" Target="../tags/tag84.xml"/><Relationship Id="rId79" Type="http://schemas.openxmlformats.org/officeDocument/2006/relationships/tags" Target="../tags/tag155.xml"/><Relationship Id="rId78" Type="http://schemas.openxmlformats.org/officeDocument/2006/relationships/tags" Target="../tags/tag154.xml"/><Relationship Id="rId77" Type="http://schemas.openxmlformats.org/officeDocument/2006/relationships/tags" Target="../tags/tag153.xml"/><Relationship Id="rId76" Type="http://schemas.openxmlformats.org/officeDocument/2006/relationships/tags" Target="../tags/tag152.xml"/><Relationship Id="rId75" Type="http://schemas.openxmlformats.org/officeDocument/2006/relationships/tags" Target="../tags/tag151.xml"/><Relationship Id="rId74" Type="http://schemas.openxmlformats.org/officeDocument/2006/relationships/tags" Target="../tags/tag150.xml"/><Relationship Id="rId73" Type="http://schemas.openxmlformats.org/officeDocument/2006/relationships/tags" Target="../tags/tag149.xml"/><Relationship Id="rId72" Type="http://schemas.openxmlformats.org/officeDocument/2006/relationships/tags" Target="../tags/tag148.xml"/><Relationship Id="rId71" Type="http://schemas.openxmlformats.org/officeDocument/2006/relationships/tags" Target="../tags/tag147.xml"/><Relationship Id="rId70" Type="http://schemas.openxmlformats.org/officeDocument/2006/relationships/tags" Target="../tags/tag146.xml"/><Relationship Id="rId7" Type="http://schemas.openxmlformats.org/officeDocument/2006/relationships/tags" Target="../tags/tag83.xml"/><Relationship Id="rId69" Type="http://schemas.openxmlformats.org/officeDocument/2006/relationships/tags" Target="../tags/tag145.xml"/><Relationship Id="rId68" Type="http://schemas.openxmlformats.org/officeDocument/2006/relationships/tags" Target="../tags/tag144.xml"/><Relationship Id="rId67" Type="http://schemas.openxmlformats.org/officeDocument/2006/relationships/tags" Target="../tags/tag143.xml"/><Relationship Id="rId66" Type="http://schemas.openxmlformats.org/officeDocument/2006/relationships/tags" Target="../tags/tag142.xml"/><Relationship Id="rId65" Type="http://schemas.openxmlformats.org/officeDocument/2006/relationships/tags" Target="../tags/tag141.xml"/><Relationship Id="rId64" Type="http://schemas.openxmlformats.org/officeDocument/2006/relationships/tags" Target="../tags/tag140.xml"/><Relationship Id="rId63" Type="http://schemas.openxmlformats.org/officeDocument/2006/relationships/tags" Target="../tags/tag139.xml"/><Relationship Id="rId62" Type="http://schemas.openxmlformats.org/officeDocument/2006/relationships/tags" Target="../tags/tag138.xml"/><Relationship Id="rId61" Type="http://schemas.openxmlformats.org/officeDocument/2006/relationships/tags" Target="../tags/tag137.xml"/><Relationship Id="rId60" Type="http://schemas.openxmlformats.org/officeDocument/2006/relationships/tags" Target="../tags/tag136.xml"/><Relationship Id="rId6" Type="http://schemas.openxmlformats.org/officeDocument/2006/relationships/tags" Target="../tags/tag82.xml"/><Relationship Id="rId59" Type="http://schemas.openxmlformats.org/officeDocument/2006/relationships/tags" Target="../tags/tag135.xml"/><Relationship Id="rId58" Type="http://schemas.openxmlformats.org/officeDocument/2006/relationships/tags" Target="../tags/tag134.xml"/><Relationship Id="rId57" Type="http://schemas.openxmlformats.org/officeDocument/2006/relationships/tags" Target="../tags/tag133.xml"/><Relationship Id="rId56" Type="http://schemas.openxmlformats.org/officeDocument/2006/relationships/tags" Target="../tags/tag132.xml"/><Relationship Id="rId55" Type="http://schemas.openxmlformats.org/officeDocument/2006/relationships/tags" Target="../tags/tag131.xml"/><Relationship Id="rId54" Type="http://schemas.openxmlformats.org/officeDocument/2006/relationships/tags" Target="../tags/tag130.xml"/><Relationship Id="rId53" Type="http://schemas.openxmlformats.org/officeDocument/2006/relationships/tags" Target="../tags/tag129.xml"/><Relationship Id="rId52" Type="http://schemas.openxmlformats.org/officeDocument/2006/relationships/tags" Target="../tags/tag128.xml"/><Relationship Id="rId51" Type="http://schemas.openxmlformats.org/officeDocument/2006/relationships/tags" Target="../tags/tag127.xml"/><Relationship Id="rId50" Type="http://schemas.openxmlformats.org/officeDocument/2006/relationships/tags" Target="../tags/tag126.xml"/><Relationship Id="rId5" Type="http://schemas.openxmlformats.org/officeDocument/2006/relationships/tags" Target="../tags/tag81.xml"/><Relationship Id="rId49" Type="http://schemas.openxmlformats.org/officeDocument/2006/relationships/tags" Target="../tags/tag125.xml"/><Relationship Id="rId48" Type="http://schemas.openxmlformats.org/officeDocument/2006/relationships/tags" Target="../tags/tag124.xml"/><Relationship Id="rId47" Type="http://schemas.openxmlformats.org/officeDocument/2006/relationships/tags" Target="../tags/tag123.xml"/><Relationship Id="rId46" Type="http://schemas.openxmlformats.org/officeDocument/2006/relationships/tags" Target="../tags/tag122.xml"/><Relationship Id="rId45" Type="http://schemas.openxmlformats.org/officeDocument/2006/relationships/tags" Target="../tags/tag121.xml"/><Relationship Id="rId44" Type="http://schemas.openxmlformats.org/officeDocument/2006/relationships/tags" Target="../tags/tag120.xml"/><Relationship Id="rId43" Type="http://schemas.openxmlformats.org/officeDocument/2006/relationships/tags" Target="../tags/tag119.xml"/><Relationship Id="rId42" Type="http://schemas.openxmlformats.org/officeDocument/2006/relationships/tags" Target="../tags/tag118.xml"/><Relationship Id="rId41" Type="http://schemas.openxmlformats.org/officeDocument/2006/relationships/tags" Target="../tags/tag117.xml"/><Relationship Id="rId40" Type="http://schemas.openxmlformats.org/officeDocument/2006/relationships/tags" Target="../tags/tag116.xml"/><Relationship Id="rId4" Type="http://schemas.openxmlformats.org/officeDocument/2006/relationships/tags" Target="../tags/tag80.xml"/><Relationship Id="rId39" Type="http://schemas.openxmlformats.org/officeDocument/2006/relationships/tags" Target="../tags/tag115.xml"/><Relationship Id="rId38" Type="http://schemas.openxmlformats.org/officeDocument/2006/relationships/tags" Target="../tags/tag114.xml"/><Relationship Id="rId37" Type="http://schemas.openxmlformats.org/officeDocument/2006/relationships/tags" Target="../tags/tag113.xml"/><Relationship Id="rId36" Type="http://schemas.openxmlformats.org/officeDocument/2006/relationships/tags" Target="../tags/tag112.xml"/><Relationship Id="rId35" Type="http://schemas.openxmlformats.org/officeDocument/2006/relationships/tags" Target="../tags/tag111.xml"/><Relationship Id="rId34" Type="http://schemas.openxmlformats.org/officeDocument/2006/relationships/tags" Target="../tags/tag110.xml"/><Relationship Id="rId33" Type="http://schemas.openxmlformats.org/officeDocument/2006/relationships/tags" Target="../tags/tag109.xml"/><Relationship Id="rId32" Type="http://schemas.openxmlformats.org/officeDocument/2006/relationships/tags" Target="../tags/tag108.xml"/><Relationship Id="rId31" Type="http://schemas.openxmlformats.org/officeDocument/2006/relationships/tags" Target="../tags/tag107.xml"/><Relationship Id="rId30" Type="http://schemas.openxmlformats.org/officeDocument/2006/relationships/tags" Target="../tags/tag106.xml"/><Relationship Id="rId3" Type="http://schemas.openxmlformats.org/officeDocument/2006/relationships/tags" Target="../tags/tag79.xml"/><Relationship Id="rId29" Type="http://schemas.openxmlformats.org/officeDocument/2006/relationships/tags" Target="../tags/tag105.xml"/><Relationship Id="rId28" Type="http://schemas.openxmlformats.org/officeDocument/2006/relationships/tags" Target="../tags/tag104.xml"/><Relationship Id="rId27" Type="http://schemas.openxmlformats.org/officeDocument/2006/relationships/tags" Target="../tags/tag103.xml"/><Relationship Id="rId26" Type="http://schemas.openxmlformats.org/officeDocument/2006/relationships/tags" Target="../tags/tag102.xml"/><Relationship Id="rId25" Type="http://schemas.openxmlformats.org/officeDocument/2006/relationships/tags" Target="../tags/tag101.xml"/><Relationship Id="rId24" Type="http://schemas.openxmlformats.org/officeDocument/2006/relationships/tags" Target="../tags/tag100.xml"/><Relationship Id="rId23" Type="http://schemas.openxmlformats.org/officeDocument/2006/relationships/tags" Target="../tags/tag99.xml"/><Relationship Id="rId22" Type="http://schemas.openxmlformats.org/officeDocument/2006/relationships/tags" Target="../tags/tag98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tags" Target="../tags/tag78.xml"/><Relationship Id="rId19" Type="http://schemas.openxmlformats.org/officeDocument/2006/relationships/tags" Target="../tags/tag95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0" Type="http://schemas.openxmlformats.org/officeDocument/2006/relationships/slideLayout" Target="../slideLayouts/slideLayout6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image" Target="../media/image21.png"/><Relationship Id="rId1" Type="http://schemas.openxmlformats.org/officeDocument/2006/relationships/tags" Target="../tags/tag1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image" Target="../media/image25.png"/><Relationship Id="rId6" Type="http://schemas.openxmlformats.org/officeDocument/2006/relationships/tags" Target="../tags/tag181.xml"/><Relationship Id="rId5" Type="http://schemas.openxmlformats.org/officeDocument/2006/relationships/image" Target="../media/image24.png"/><Relationship Id="rId4" Type="http://schemas.openxmlformats.org/officeDocument/2006/relationships/tags" Target="../tags/tag180.xml"/><Relationship Id="rId3" Type="http://schemas.openxmlformats.org/officeDocument/2006/relationships/image" Target="../media/image23.png"/><Relationship Id="rId2" Type="http://schemas.openxmlformats.org/officeDocument/2006/relationships/tags" Target="../tags/tag179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image" Target="../media/image8.png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wmf"/><Relationship Id="rId8" Type="http://schemas.openxmlformats.org/officeDocument/2006/relationships/oleObject" Target="../embeddings/oleObject1.bin"/><Relationship Id="rId7" Type="http://schemas.openxmlformats.org/officeDocument/2006/relationships/image" Target="../media/image12.png"/><Relationship Id="rId6" Type="http://schemas.openxmlformats.org/officeDocument/2006/relationships/tags" Target="../tags/tag26.xml"/><Relationship Id="rId5" Type="http://schemas.openxmlformats.org/officeDocument/2006/relationships/image" Target="../media/image11.png"/><Relationship Id="rId4" Type="http://schemas.openxmlformats.org/officeDocument/2006/relationships/tags" Target="../tags/tag25.xml"/><Relationship Id="rId3" Type="http://schemas.openxmlformats.org/officeDocument/2006/relationships/image" Target="../media/image10.png"/><Relationship Id="rId2" Type="http://schemas.openxmlformats.org/officeDocument/2006/relationships/tags" Target="../tags/tag24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../media/image17.png"/><Relationship Id="rId6" Type="http://schemas.openxmlformats.org/officeDocument/2006/relationships/tags" Target="../tags/tag31.xml"/><Relationship Id="rId5" Type="http://schemas.openxmlformats.org/officeDocument/2006/relationships/image" Target="../media/image16.png"/><Relationship Id="rId4" Type="http://schemas.openxmlformats.org/officeDocument/2006/relationships/tags" Target="../tags/tag30.xml"/><Relationship Id="rId3" Type="http://schemas.openxmlformats.org/officeDocument/2006/relationships/image" Target="../media/image15.png"/><Relationship Id="rId2" Type="http://schemas.openxmlformats.org/officeDocument/2006/relationships/tags" Target="../tags/tag29.xml"/><Relationship Id="rId16" Type="http://schemas.openxmlformats.org/officeDocument/2006/relationships/slideLayout" Target="../slideLayouts/slideLayout6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image" Target="../media/image19.png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8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1" Type="http://schemas.openxmlformats.org/officeDocument/2006/relationships/slideLayout" Target="../slideLayouts/slideLayout6.xml"/><Relationship Id="rId40" Type="http://schemas.openxmlformats.org/officeDocument/2006/relationships/tags" Target="../tags/tag76.xml"/><Relationship Id="rId4" Type="http://schemas.openxmlformats.org/officeDocument/2006/relationships/tags" Target="../tags/tag41.xml"/><Relationship Id="rId39" Type="http://schemas.openxmlformats.org/officeDocument/2006/relationships/tags" Target="../tags/tag75.xml"/><Relationship Id="rId38" Type="http://schemas.openxmlformats.org/officeDocument/2006/relationships/tags" Target="../tags/tag74.xml"/><Relationship Id="rId37" Type="http://schemas.openxmlformats.org/officeDocument/2006/relationships/tags" Target="../tags/tag73.xml"/><Relationship Id="rId36" Type="http://schemas.openxmlformats.org/officeDocument/2006/relationships/tags" Target="../tags/tag72.xml"/><Relationship Id="rId35" Type="http://schemas.openxmlformats.org/officeDocument/2006/relationships/tags" Target="../tags/tag71.xml"/><Relationship Id="rId34" Type="http://schemas.openxmlformats.org/officeDocument/2006/relationships/tags" Target="../tags/tag70.xml"/><Relationship Id="rId33" Type="http://schemas.openxmlformats.org/officeDocument/2006/relationships/tags" Target="../tags/tag69.xml"/><Relationship Id="rId32" Type="http://schemas.openxmlformats.org/officeDocument/2006/relationships/tags" Target="../tags/tag68.xml"/><Relationship Id="rId31" Type="http://schemas.openxmlformats.org/officeDocument/2006/relationships/tags" Target="../tags/tag67.xml"/><Relationship Id="rId30" Type="http://schemas.openxmlformats.org/officeDocument/2006/relationships/tags" Target="../tags/tag66.xml"/><Relationship Id="rId3" Type="http://schemas.openxmlformats.org/officeDocument/2006/relationships/tags" Target="../tags/tag40.xml"/><Relationship Id="rId29" Type="http://schemas.openxmlformats.org/officeDocument/2006/relationships/tags" Target="../tags/tag65.xml"/><Relationship Id="rId28" Type="http://schemas.openxmlformats.org/officeDocument/2006/relationships/tags" Target="../tags/tag64.xml"/><Relationship Id="rId27" Type="http://schemas.openxmlformats.org/officeDocument/2006/relationships/image" Target="../media/image20.png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tags" Target="../tags/tag61.xml"/><Relationship Id="rId23" Type="http://schemas.openxmlformats.org/officeDocument/2006/relationships/tags" Target="../tags/tag60.xml"/><Relationship Id="rId22" Type="http://schemas.openxmlformats.org/officeDocument/2006/relationships/tags" Target="../tags/tag59.xml"/><Relationship Id="rId21" Type="http://schemas.openxmlformats.org/officeDocument/2006/relationships/tags" Target="../tags/tag58.xml"/><Relationship Id="rId20" Type="http://schemas.openxmlformats.org/officeDocument/2006/relationships/tags" Target="../tags/tag57.xml"/><Relationship Id="rId2" Type="http://schemas.openxmlformats.org/officeDocument/2006/relationships/tags" Target="../tags/tag39.xml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31049" y="1855366"/>
            <a:ext cx="8175445" cy="3529890"/>
          </a:xfrm>
          <a:prstGeom prst="rect">
            <a:avLst/>
          </a:prstGeom>
        </p:spPr>
      </p:pic>
      <p:sp>
        <p:nvSpPr>
          <p:cNvPr id="14" name="平行四边形 13"/>
          <p:cNvSpPr/>
          <p:nvPr/>
        </p:nvSpPr>
        <p:spPr>
          <a:xfrm>
            <a:off x="-4160345" y="1627322"/>
            <a:ext cx="6973806" cy="5230678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三角形 15"/>
          <p:cNvSpPr/>
          <p:nvPr/>
        </p:nvSpPr>
        <p:spPr>
          <a:xfrm>
            <a:off x="2003698" y="1631111"/>
            <a:ext cx="1627559" cy="1337504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三角形 29"/>
          <p:cNvSpPr/>
          <p:nvPr/>
        </p:nvSpPr>
        <p:spPr>
          <a:xfrm rot="10800000">
            <a:off x="2987725" y="19114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25" name="直线连接符 24"/>
          <p:cNvCxnSpPr/>
          <p:nvPr/>
        </p:nvCxnSpPr>
        <p:spPr>
          <a:xfrm flipH="1">
            <a:off x="11098530" y="3094069"/>
            <a:ext cx="2326640" cy="3763645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 flipH="1">
            <a:off x="5680255" y="1466983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H="1">
            <a:off x="-228600" y="5572016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平行四边形 56"/>
          <p:cNvSpPr/>
          <p:nvPr/>
        </p:nvSpPr>
        <p:spPr>
          <a:xfrm>
            <a:off x="-5637890" y="24319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994" y="1471042"/>
            <a:ext cx="2514152" cy="67329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584950" y="5047615"/>
            <a:ext cx="3763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沙海英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李冰洁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340" y="0"/>
            <a:ext cx="15500985" cy="2421890"/>
          </a:xfrm>
          <a:prstGeom prst="rect">
            <a:avLst/>
          </a:prstGeom>
        </p:spPr>
      </p:pic>
      <p:sp>
        <p:nvSpPr>
          <p:cNvPr id="34" name="平行四边形 33"/>
          <p:cNvSpPr/>
          <p:nvPr/>
        </p:nvSpPr>
        <p:spPr>
          <a:xfrm>
            <a:off x="9395331" y="0"/>
            <a:ext cx="5520696" cy="6858000"/>
          </a:xfrm>
          <a:prstGeom prst="parallelogram">
            <a:avLst>
              <a:gd name="adj" fmla="val 76100"/>
            </a:avLst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77335" y="2677160"/>
            <a:ext cx="8778240" cy="1691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kumimoji="1"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社交网络中多模态虚假</a:t>
            </a:r>
            <a:endParaRPr kumimoji="1"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kumimoji="1"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媒体内容核查</a:t>
            </a:r>
            <a:endParaRPr kumimoji="1"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8"/>
          <p:cNvSpPr txBox="1">
            <a:spLocks noChangeArrowheads="1"/>
          </p:cNvSpPr>
          <p:nvPr/>
        </p:nvSpPr>
        <p:spPr bwMode="auto">
          <a:xfrm>
            <a:off x="848995" y="268605"/>
            <a:ext cx="4765675" cy="5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>
                <a:latin typeface="Arial" panose="020B0604020202020204" pitchFamily="34" charset="0"/>
                <a:sym typeface="+mn-ea"/>
              </a:rPr>
              <a:t>MMF-RIM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模型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网络结构设计</a:t>
            </a:r>
            <a:endParaRPr lang="en-US" altLang="zh-CN"/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燕尾形 40"/>
          <p:cNvSpPr/>
          <p:nvPr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燕尾形 41"/>
          <p:cNvSpPr/>
          <p:nvPr/>
        </p:nvSpPr>
        <p:spPr bwMode="auto">
          <a:xfrm>
            <a:off x="571687" y="385119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9" name="矩形 98"/>
          <p:cNvSpPr/>
          <p:nvPr>
            <p:custDataLst>
              <p:tags r:id="rId1"/>
            </p:custDataLst>
          </p:nvPr>
        </p:nvSpPr>
        <p:spPr>
          <a:xfrm>
            <a:off x="6349683" y="2007235"/>
            <a:ext cx="2139950" cy="351155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6" name="圆角矩形 105"/>
          <p:cNvSpPr/>
          <p:nvPr>
            <p:custDataLst>
              <p:tags r:id="rId2"/>
            </p:custDataLst>
          </p:nvPr>
        </p:nvSpPr>
        <p:spPr>
          <a:xfrm>
            <a:off x="701675" y="1990090"/>
            <a:ext cx="1567815" cy="40322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rgbClr val="FFFFFF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文本</a:t>
            </a:r>
            <a:r>
              <a:rPr lang="zh-CN" altLang="en-US" sz="1400">
                <a:solidFill>
                  <a:schemeClr val="tx1"/>
                </a:solidFill>
                <a:sym typeface="+mn-ea"/>
              </a:rPr>
              <a:t>证据材料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7" name="圆角矩形 106"/>
          <p:cNvSpPr/>
          <p:nvPr>
            <p:custDataLst>
              <p:tags r:id="rId3"/>
            </p:custDataLst>
          </p:nvPr>
        </p:nvSpPr>
        <p:spPr>
          <a:xfrm>
            <a:off x="685800" y="2647315"/>
            <a:ext cx="1583690" cy="379730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rgbClr val="FFFFFF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需核查文本</a:t>
            </a:r>
            <a:endParaRPr lang="zh-CN" alt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0" name="圆角矩形 109"/>
          <p:cNvSpPr/>
          <p:nvPr>
            <p:custDataLst>
              <p:tags r:id="rId4"/>
            </p:custDataLst>
          </p:nvPr>
        </p:nvSpPr>
        <p:spPr>
          <a:xfrm>
            <a:off x="685800" y="4015740"/>
            <a:ext cx="1586230" cy="47371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b="1" strike="noStrike" noProof="1">
                <a:solidFill>
                  <a:schemeClr val="tx1"/>
                </a:solidFill>
                <a:sym typeface="+mn-ea"/>
              </a:rPr>
              <a:t>图像证据材料</a:t>
            </a:r>
            <a:endParaRPr lang="zh-CN" altLang="en-US" sz="1400" b="1" strike="noStrike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13" name="圆角矩形 112"/>
          <p:cNvSpPr/>
          <p:nvPr>
            <p:custDataLst>
              <p:tags r:id="rId5"/>
            </p:custDataLst>
          </p:nvPr>
        </p:nvSpPr>
        <p:spPr>
          <a:xfrm>
            <a:off x="652780" y="3374390"/>
            <a:ext cx="1574165" cy="38862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b="1" strike="noStrike" noProof="1">
                <a:solidFill>
                  <a:schemeClr val="tx1"/>
                </a:solidFill>
                <a:sym typeface="+mn-ea"/>
              </a:rPr>
              <a:t>需核查图像</a:t>
            </a:r>
            <a:endParaRPr lang="zh-CN" altLang="en-US" sz="1400" b="1" strike="noStrike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矩形 113"/>
          <p:cNvSpPr/>
          <p:nvPr>
            <p:custDataLst>
              <p:tags r:id="rId6"/>
            </p:custDataLst>
          </p:nvPr>
        </p:nvSpPr>
        <p:spPr>
          <a:xfrm>
            <a:off x="2940050" y="1990090"/>
            <a:ext cx="925513" cy="403225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ernie-m-base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5" name="矩形 114"/>
          <p:cNvSpPr/>
          <p:nvPr>
            <p:custDataLst>
              <p:tags r:id="rId7"/>
            </p:custDataLst>
          </p:nvPr>
        </p:nvSpPr>
        <p:spPr>
          <a:xfrm>
            <a:off x="2940050" y="2647315"/>
            <a:ext cx="925513" cy="379413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ernie-m-base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6" name="矩形 115"/>
          <p:cNvSpPr/>
          <p:nvPr>
            <p:custDataLst>
              <p:tags r:id="rId8"/>
            </p:custDataLst>
          </p:nvPr>
        </p:nvSpPr>
        <p:spPr>
          <a:xfrm>
            <a:off x="2628900" y="4015740"/>
            <a:ext cx="1236663" cy="450850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ResNext101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7" name="矩形 116"/>
          <p:cNvSpPr/>
          <p:nvPr>
            <p:custDataLst>
              <p:tags r:id="rId9"/>
            </p:custDataLst>
          </p:nvPr>
        </p:nvSpPr>
        <p:spPr>
          <a:xfrm>
            <a:off x="2627313" y="3374390"/>
            <a:ext cx="1233488" cy="387350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ResNext101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8" name="矩形 117"/>
          <p:cNvSpPr/>
          <p:nvPr>
            <p:custDataLst>
              <p:tags r:id="rId10"/>
            </p:custDataLst>
          </p:nvPr>
        </p:nvSpPr>
        <p:spPr>
          <a:xfrm>
            <a:off x="5032375" y="2007235"/>
            <a:ext cx="582613" cy="355600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119" name="直接箭头连接符 118"/>
          <p:cNvCxnSpPr>
            <a:stCxn id="114" idx="3"/>
            <a:endCxn id="118" idx="1"/>
          </p:cNvCxnSpPr>
          <p:nvPr>
            <p:custDataLst>
              <p:tags r:id="rId11"/>
            </p:custDataLst>
          </p:nvPr>
        </p:nvCxnSpPr>
        <p:spPr>
          <a:xfrm flipV="1">
            <a:off x="3865563" y="2184718"/>
            <a:ext cx="1166495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115" idx="3"/>
            <a:endCxn id="118" idx="1"/>
          </p:cNvCxnSpPr>
          <p:nvPr>
            <p:custDataLst>
              <p:tags r:id="rId12"/>
            </p:custDataLst>
          </p:nvPr>
        </p:nvCxnSpPr>
        <p:spPr>
          <a:xfrm flipV="1">
            <a:off x="3865563" y="2185035"/>
            <a:ext cx="1166495" cy="6521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>
            <p:custDataLst>
              <p:tags r:id="rId13"/>
            </p:custDataLst>
          </p:nvPr>
        </p:nvSpPr>
        <p:spPr>
          <a:xfrm>
            <a:off x="9879013" y="2957830"/>
            <a:ext cx="439738" cy="16398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400" strike="noStrike" noProof="1">
                <a:solidFill>
                  <a:schemeClr val="tx1"/>
                </a:solidFill>
              </a:rPr>
              <a:t>FC</a:t>
            </a:r>
            <a:endParaRPr lang="en-US" altLang="zh-CN" sz="1400" strike="noStrike" noProof="1">
              <a:solidFill>
                <a:schemeClr val="tx1"/>
              </a:solidFill>
            </a:endParaRPr>
          </a:p>
        </p:txBody>
      </p:sp>
      <p:cxnSp>
        <p:nvCxnSpPr>
          <p:cNvPr id="122" name="直接箭头连接符 121"/>
          <p:cNvCxnSpPr>
            <a:stCxn id="107" idx="3"/>
            <a:endCxn id="115" idx="1"/>
          </p:cNvCxnSpPr>
          <p:nvPr>
            <p:custDataLst>
              <p:tags r:id="rId14"/>
            </p:custDataLst>
          </p:nvPr>
        </p:nvCxnSpPr>
        <p:spPr>
          <a:xfrm>
            <a:off x="2269173" y="2837180"/>
            <a:ext cx="6705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15" idx="3"/>
            <a:endCxn id="139" idx="1"/>
          </p:cNvCxnSpPr>
          <p:nvPr>
            <p:custDataLst>
              <p:tags r:id="rId15"/>
            </p:custDataLst>
          </p:nvPr>
        </p:nvCxnSpPr>
        <p:spPr>
          <a:xfrm>
            <a:off x="3865563" y="2836863"/>
            <a:ext cx="1166495" cy="120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21" idx="3"/>
          </p:cNvCxnSpPr>
          <p:nvPr>
            <p:custDataLst>
              <p:tags r:id="rId16"/>
            </p:custDataLst>
          </p:nvPr>
        </p:nvCxnSpPr>
        <p:spPr>
          <a:xfrm>
            <a:off x="10320338" y="3778568"/>
            <a:ext cx="22225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06" idx="3"/>
            <a:endCxn id="114" idx="1"/>
          </p:cNvCxnSpPr>
          <p:nvPr>
            <p:custDataLst>
              <p:tags r:id="rId17"/>
            </p:custDataLst>
          </p:nvPr>
        </p:nvCxnSpPr>
        <p:spPr>
          <a:xfrm>
            <a:off x="2269173" y="2191703"/>
            <a:ext cx="6705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>
            <p:custDataLst>
              <p:tags r:id="rId18"/>
            </p:custDataLst>
          </p:nvPr>
        </p:nvSpPr>
        <p:spPr>
          <a:xfrm>
            <a:off x="10542588" y="2957830"/>
            <a:ext cx="309563" cy="164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r>
              <a:rPr lang="en-US" altLang="zh-CN" sz="1400" strike="noStrike" noProof="1">
                <a:solidFill>
                  <a:schemeClr val="tx1"/>
                </a:solidFill>
              </a:rPr>
              <a:t>0</a:t>
            </a:r>
            <a:endParaRPr lang="en-US" altLang="zh-CN" sz="1400" strike="noStrike" noProof="1">
              <a:solidFill>
                <a:schemeClr val="tx1"/>
              </a:solidFill>
            </a:endParaRPr>
          </a:p>
          <a:p>
            <a:pPr algn="ctr" fontAlgn="base"/>
            <a:endParaRPr lang="en-US" altLang="zh-CN" sz="1400" strike="noStrike" noProof="1">
              <a:solidFill>
                <a:schemeClr val="tx1"/>
              </a:solidFill>
            </a:endParaRPr>
          </a:p>
          <a:p>
            <a:pPr algn="ctr" fontAlgn="base"/>
            <a:r>
              <a:rPr lang="en-US" altLang="zh-CN" sz="1400" strike="noStrike" noProof="1">
                <a:solidFill>
                  <a:schemeClr val="tx1"/>
                </a:solidFill>
              </a:rPr>
              <a:t>1</a:t>
            </a:r>
            <a:endParaRPr lang="en-US" altLang="zh-CN" sz="1400" strike="noStrike" noProof="1">
              <a:solidFill>
                <a:schemeClr val="tx1"/>
              </a:solidFill>
            </a:endParaRPr>
          </a:p>
          <a:p>
            <a:pPr algn="ctr" fontAlgn="base"/>
            <a:endParaRPr lang="en-US" altLang="zh-CN" sz="1400" strike="noStrike" noProof="1">
              <a:solidFill>
                <a:schemeClr val="tx1"/>
              </a:solidFill>
            </a:endParaRPr>
          </a:p>
          <a:p>
            <a:pPr algn="ctr" fontAlgn="base"/>
            <a:r>
              <a:rPr lang="en-US" altLang="zh-CN" sz="1400" strike="noStrike" noProof="1">
                <a:solidFill>
                  <a:schemeClr val="tx1"/>
                </a:solidFill>
              </a:rPr>
              <a:t>2</a:t>
            </a:r>
            <a:endParaRPr lang="en-US" altLang="zh-CN" sz="1400" strike="noStrike" noProof="1">
              <a:solidFill>
                <a:schemeClr val="tx1"/>
              </a:solidFill>
            </a:endParaRPr>
          </a:p>
        </p:txBody>
      </p:sp>
      <p:cxnSp>
        <p:nvCxnSpPr>
          <p:cNvPr id="127" name="直接箭头连接符 126"/>
          <p:cNvCxnSpPr>
            <a:stCxn id="113" idx="3"/>
            <a:endCxn id="117" idx="1"/>
          </p:cNvCxnSpPr>
          <p:nvPr>
            <p:custDataLst>
              <p:tags r:id="rId19"/>
            </p:custDataLst>
          </p:nvPr>
        </p:nvCxnSpPr>
        <p:spPr>
          <a:xfrm flipV="1">
            <a:off x="2226945" y="3567748"/>
            <a:ext cx="40068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110" idx="3"/>
            <a:endCxn id="116" idx="1"/>
          </p:cNvCxnSpPr>
          <p:nvPr>
            <p:custDataLst>
              <p:tags r:id="rId20"/>
            </p:custDataLst>
          </p:nvPr>
        </p:nvCxnSpPr>
        <p:spPr>
          <a:xfrm flipV="1">
            <a:off x="2271713" y="4241165"/>
            <a:ext cx="356870" cy="114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9" name="圆角矩形 128"/>
          <p:cNvSpPr/>
          <p:nvPr>
            <p:custDataLst>
              <p:tags r:id="rId21"/>
            </p:custDataLst>
          </p:nvPr>
        </p:nvSpPr>
        <p:spPr>
          <a:xfrm>
            <a:off x="682625" y="5082540"/>
            <a:ext cx="1586865" cy="44132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b="1" strike="noStrike" noProof="1">
                <a:solidFill>
                  <a:schemeClr val="tx1"/>
                </a:solidFill>
                <a:sym typeface="+mn-ea"/>
              </a:rPr>
              <a:t>核查图像</a:t>
            </a:r>
            <a:r>
              <a:rPr lang="en-US" altLang="zh-CN" sz="1400" b="1" strike="noStrike" noProof="1">
                <a:solidFill>
                  <a:schemeClr val="tx1"/>
                </a:solidFill>
              </a:rPr>
              <a:t>OCR</a:t>
            </a:r>
            <a:endParaRPr lang="en-US" altLang="zh-CN" sz="1400" b="1" strike="noStrike" noProof="1">
              <a:solidFill>
                <a:schemeClr val="tx1"/>
              </a:solidFill>
            </a:endParaRPr>
          </a:p>
        </p:txBody>
      </p:sp>
      <p:cxnSp>
        <p:nvCxnSpPr>
          <p:cNvPr id="130" name="直接箭头连接符 129"/>
          <p:cNvCxnSpPr>
            <a:stCxn id="114" idx="3"/>
            <a:endCxn id="138" idx="1"/>
          </p:cNvCxnSpPr>
          <p:nvPr>
            <p:custDataLst>
              <p:tags r:id="rId22"/>
            </p:custDataLst>
          </p:nvPr>
        </p:nvCxnSpPr>
        <p:spPr>
          <a:xfrm>
            <a:off x="3865563" y="2192020"/>
            <a:ext cx="1166495" cy="24504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矩形 130"/>
          <p:cNvSpPr/>
          <p:nvPr>
            <p:custDataLst>
              <p:tags r:id="rId23"/>
            </p:custDataLst>
          </p:nvPr>
        </p:nvSpPr>
        <p:spPr>
          <a:xfrm>
            <a:off x="2935288" y="5082540"/>
            <a:ext cx="925513" cy="441325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ernie-m-base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32" name="直接箭头连接符 131"/>
          <p:cNvCxnSpPr>
            <a:stCxn id="129" idx="3"/>
            <a:endCxn id="131" idx="1"/>
          </p:cNvCxnSpPr>
          <p:nvPr>
            <p:custDataLst>
              <p:tags r:id="rId24"/>
            </p:custDataLst>
          </p:nvPr>
        </p:nvCxnSpPr>
        <p:spPr>
          <a:xfrm>
            <a:off x="2269490" y="5303203"/>
            <a:ext cx="6661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31" idx="3"/>
            <a:endCxn id="138" idx="1"/>
          </p:cNvCxnSpPr>
          <p:nvPr>
            <p:custDataLst>
              <p:tags r:id="rId25"/>
            </p:custDataLst>
          </p:nvPr>
        </p:nvCxnSpPr>
        <p:spPr>
          <a:xfrm flipV="1">
            <a:off x="3861118" y="4642168"/>
            <a:ext cx="1170940" cy="6610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17" idx="3"/>
            <a:endCxn id="139" idx="1"/>
          </p:cNvCxnSpPr>
          <p:nvPr>
            <p:custDataLst>
              <p:tags r:id="rId26"/>
            </p:custDataLst>
          </p:nvPr>
        </p:nvCxnSpPr>
        <p:spPr>
          <a:xfrm flipV="1">
            <a:off x="3861435" y="2849246"/>
            <a:ext cx="1170940" cy="7188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15" idx="3"/>
            <a:endCxn id="140" idx="1"/>
          </p:cNvCxnSpPr>
          <p:nvPr>
            <p:custDataLst>
              <p:tags r:id="rId27"/>
            </p:custDataLst>
          </p:nvPr>
        </p:nvCxnSpPr>
        <p:spPr>
          <a:xfrm>
            <a:off x="3865563" y="2837180"/>
            <a:ext cx="1166495" cy="24530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6" name="文本框 35"/>
          <p:cNvSpPr txBox="1"/>
          <p:nvPr>
            <p:custDataLst>
              <p:tags r:id="rId28"/>
            </p:custDataLst>
          </p:nvPr>
        </p:nvSpPr>
        <p:spPr>
          <a:xfrm>
            <a:off x="9442450" y="5775325"/>
            <a:ext cx="3914775" cy="995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备注：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CA:1+2 CrossAttention  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7" name="矩形 136"/>
          <p:cNvSpPr/>
          <p:nvPr>
            <p:custDataLst>
              <p:tags r:id="rId29"/>
            </p:custDataLst>
          </p:nvPr>
        </p:nvSpPr>
        <p:spPr>
          <a:xfrm>
            <a:off x="5032375" y="3912235"/>
            <a:ext cx="582613" cy="355600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8" name="矩形 137"/>
          <p:cNvSpPr/>
          <p:nvPr>
            <p:custDataLst>
              <p:tags r:id="rId30"/>
            </p:custDataLst>
          </p:nvPr>
        </p:nvSpPr>
        <p:spPr>
          <a:xfrm>
            <a:off x="5032375" y="4464685"/>
            <a:ext cx="582613" cy="355600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9" name="矩形 138"/>
          <p:cNvSpPr/>
          <p:nvPr>
            <p:custDataLst>
              <p:tags r:id="rId31"/>
            </p:custDataLst>
          </p:nvPr>
        </p:nvSpPr>
        <p:spPr>
          <a:xfrm>
            <a:off x="5032375" y="2671128"/>
            <a:ext cx="582613" cy="355600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0" name="矩形 139"/>
          <p:cNvSpPr/>
          <p:nvPr>
            <p:custDataLst>
              <p:tags r:id="rId32"/>
            </p:custDataLst>
          </p:nvPr>
        </p:nvSpPr>
        <p:spPr>
          <a:xfrm>
            <a:off x="5032375" y="5112385"/>
            <a:ext cx="582613" cy="355600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141" name="直接箭头连接符 140"/>
          <p:cNvCxnSpPr>
            <a:stCxn id="131" idx="3"/>
            <a:endCxn id="140" idx="1"/>
          </p:cNvCxnSpPr>
          <p:nvPr>
            <p:custDataLst>
              <p:tags r:id="rId33"/>
            </p:custDataLst>
          </p:nvPr>
        </p:nvCxnSpPr>
        <p:spPr>
          <a:xfrm flipV="1">
            <a:off x="3861435" y="5289868"/>
            <a:ext cx="1170940" cy="13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116" idx="3"/>
            <a:endCxn id="144" idx="1"/>
          </p:cNvCxnSpPr>
          <p:nvPr>
            <p:custDataLst>
              <p:tags r:id="rId34"/>
            </p:custDataLst>
          </p:nvPr>
        </p:nvCxnSpPr>
        <p:spPr>
          <a:xfrm flipV="1">
            <a:off x="3865880" y="3491231"/>
            <a:ext cx="1166495" cy="749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stCxn id="117" idx="3"/>
            <a:endCxn id="144" idx="1"/>
          </p:cNvCxnSpPr>
          <p:nvPr>
            <p:custDataLst>
              <p:tags r:id="rId35"/>
            </p:custDataLst>
          </p:nvPr>
        </p:nvCxnSpPr>
        <p:spPr>
          <a:xfrm flipV="1">
            <a:off x="3861118" y="3491231"/>
            <a:ext cx="1170940" cy="768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矩形 143"/>
          <p:cNvSpPr/>
          <p:nvPr>
            <p:custDataLst>
              <p:tags r:id="rId36"/>
            </p:custDataLst>
          </p:nvPr>
        </p:nvSpPr>
        <p:spPr>
          <a:xfrm>
            <a:off x="5032375" y="3312160"/>
            <a:ext cx="582613" cy="357188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145" name="直接箭头连接符 144"/>
          <p:cNvCxnSpPr>
            <a:stCxn id="139" idx="3"/>
            <a:endCxn id="148" idx="1"/>
          </p:cNvCxnSpPr>
          <p:nvPr>
            <p:custDataLst>
              <p:tags r:id="rId37"/>
            </p:custDataLst>
          </p:nvPr>
        </p:nvCxnSpPr>
        <p:spPr>
          <a:xfrm flipV="1">
            <a:off x="5614988" y="2519363"/>
            <a:ext cx="1094740" cy="3295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stCxn id="118" idx="3"/>
            <a:endCxn id="148" idx="1"/>
          </p:cNvCxnSpPr>
          <p:nvPr>
            <p:custDataLst>
              <p:tags r:id="rId38"/>
            </p:custDataLst>
          </p:nvPr>
        </p:nvCxnSpPr>
        <p:spPr>
          <a:xfrm>
            <a:off x="5614988" y="2185035"/>
            <a:ext cx="1094740" cy="3346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177" idx="3"/>
            <a:endCxn id="121" idx="1"/>
          </p:cNvCxnSpPr>
          <p:nvPr>
            <p:custDataLst>
              <p:tags r:id="rId39"/>
            </p:custDataLst>
          </p:nvPr>
        </p:nvCxnSpPr>
        <p:spPr>
          <a:xfrm>
            <a:off x="9529763" y="3775393"/>
            <a:ext cx="349250" cy="25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>
            <p:custDataLst>
              <p:tags r:id="rId40"/>
            </p:custDataLst>
          </p:nvPr>
        </p:nvSpPr>
        <p:spPr>
          <a:xfrm>
            <a:off x="6710045" y="2340610"/>
            <a:ext cx="582613" cy="357188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149" name="肘形连接符 148"/>
          <p:cNvCxnSpPr>
            <a:stCxn id="118" idx="3"/>
            <a:endCxn id="169" idx="0"/>
          </p:cNvCxnSpPr>
          <p:nvPr>
            <p:custDataLst>
              <p:tags r:id="rId41"/>
            </p:custDataLst>
          </p:nvPr>
        </p:nvCxnSpPr>
        <p:spPr>
          <a:xfrm>
            <a:off x="5615305" y="2185035"/>
            <a:ext cx="2313940" cy="155575"/>
          </a:xfrm>
          <a:prstGeom prst="bentConnector2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72"/>
          <p:cNvSpPr txBox="1"/>
          <p:nvPr>
            <p:custDataLst>
              <p:tags r:id="rId42"/>
            </p:custDataLst>
          </p:nvPr>
        </p:nvSpPr>
        <p:spPr>
          <a:xfrm>
            <a:off x="5921058" y="2720023"/>
            <a:ext cx="249237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" name="矩形 150"/>
          <p:cNvSpPr/>
          <p:nvPr>
            <p:custDataLst>
              <p:tags r:id="rId43"/>
            </p:custDataLst>
          </p:nvPr>
        </p:nvSpPr>
        <p:spPr>
          <a:xfrm>
            <a:off x="6710045" y="2972435"/>
            <a:ext cx="582613" cy="355600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2" name="矩形 151"/>
          <p:cNvSpPr/>
          <p:nvPr>
            <p:custDataLst>
              <p:tags r:id="rId44"/>
            </p:custDataLst>
          </p:nvPr>
        </p:nvSpPr>
        <p:spPr>
          <a:xfrm>
            <a:off x="6710045" y="4190048"/>
            <a:ext cx="582613" cy="357188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3" name="矩形 152"/>
          <p:cNvSpPr/>
          <p:nvPr>
            <p:custDataLst>
              <p:tags r:id="rId45"/>
            </p:custDataLst>
          </p:nvPr>
        </p:nvSpPr>
        <p:spPr>
          <a:xfrm>
            <a:off x="6710045" y="4794885"/>
            <a:ext cx="582613" cy="355600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4" name="矩形 153"/>
          <p:cNvSpPr/>
          <p:nvPr>
            <p:custDataLst>
              <p:tags r:id="rId46"/>
            </p:custDataLst>
          </p:nvPr>
        </p:nvSpPr>
        <p:spPr>
          <a:xfrm>
            <a:off x="6710045" y="3631248"/>
            <a:ext cx="582613" cy="357188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CA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155" name="直接箭头连接符 154"/>
          <p:cNvCxnSpPr>
            <a:stCxn id="144" idx="3"/>
            <a:endCxn id="154" idx="1"/>
          </p:cNvCxnSpPr>
          <p:nvPr>
            <p:custDataLst>
              <p:tags r:id="rId47"/>
            </p:custDataLst>
          </p:nvPr>
        </p:nvCxnSpPr>
        <p:spPr>
          <a:xfrm>
            <a:off x="5614988" y="3490913"/>
            <a:ext cx="1094740" cy="3187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>
            <a:stCxn id="138" idx="3"/>
            <a:endCxn id="152" idx="1"/>
          </p:cNvCxnSpPr>
          <p:nvPr>
            <p:custDataLst>
              <p:tags r:id="rId48"/>
            </p:custDataLst>
          </p:nvPr>
        </p:nvCxnSpPr>
        <p:spPr>
          <a:xfrm flipV="1">
            <a:off x="5614988" y="4368801"/>
            <a:ext cx="1094740" cy="2736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stCxn id="137" idx="3"/>
            <a:endCxn id="152" idx="1"/>
          </p:cNvCxnSpPr>
          <p:nvPr>
            <p:custDataLst>
              <p:tags r:id="rId49"/>
            </p:custDataLst>
          </p:nvPr>
        </p:nvCxnSpPr>
        <p:spPr>
          <a:xfrm>
            <a:off x="5614988" y="4090035"/>
            <a:ext cx="109474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38" idx="3"/>
            <a:endCxn id="153" idx="1"/>
          </p:cNvCxnSpPr>
          <p:nvPr>
            <p:custDataLst>
              <p:tags r:id="rId50"/>
            </p:custDataLst>
          </p:nvPr>
        </p:nvCxnSpPr>
        <p:spPr>
          <a:xfrm>
            <a:off x="5614988" y="4642485"/>
            <a:ext cx="1094740" cy="3302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40" idx="3"/>
            <a:endCxn id="153" idx="1"/>
          </p:cNvCxnSpPr>
          <p:nvPr>
            <p:custDataLst>
              <p:tags r:id="rId51"/>
            </p:custDataLst>
          </p:nvPr>
        </p:nvCxnSpPr>
        <p:spPr>
          <a:xfrm flipV="1">
            <a:off x="5614988" y="4972685"/>
            <a:ext cx="1094740" cy="3175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44" idx="3"/>
            <a:endCxn id="151" idx="1"/>
          </p:cNvCxnSpPr>
          <p:nvPr>
            <p:custDataLst>
              <p:tags r:id="rId52"/>
            </p:custDataLst>
          </p:nvPr>
        </p:nvCxnSpPr>
        <p:spPr>
          <a:xfrm flipV="1">
            <a:off x="5614988" y="3149918"/>
            <a:ext cx="1094740" cy="3409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139" idx="3"/>
            <a:endCxn id="151" idx="1"/>
          </p:cNvCxnSpPr>
          <p:nvPr>
            <p:custDataLst>
              <p:tags r:id="rId53"/>
            </p:custDataLst>
          </p:nvPr>
        </p:nvCxnSpPr>
        <p:spPr>
          <a:xfrm>
            <a:off x="5614988" y="2848928"/>
            <a:ext cx="1094740" cy="3009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文本框 87"/>
          <p:cNvSpPr txBox="1"/>
          <p:nvPr>
            <p:custDataLst>
              <p:tags r:id="rId54"/>
            </p:custDataLst>
          </p:nvPr>
        </p:nvSpPr>
        <p:spPr>
          <a:xfrm>
            <a:off x="5921058" y="3347085"/>
            <a:ext cx="249237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" name="文本框 88"/>
          <p:cNvSpPr txBox="1"/>
          <p:nvPr>
            <p:custDataLst>
              <p:tags r:id="rId55"/>
            </p:custDataLst>
          </p:nvPr>
        </p:nvSpPr>
        <p:spPr>
          <a:xfrm>
            <a:off x="5921058" y="3959860"/>
            <a:ext cx="249237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" name="文本框 90"/>
          <p:cNvSpPr txBox="1"/>
          <p:nvPr>
            <p:custDataLst>
              <p:tags r:id="rId56"/>
            </p:custDataLst>
          </p:nvPr>
        </p:nvSpPr>
        <p:spPr>
          <a:xfrm>
            <a:off x="5921058" y="4464685"/>
            <a:ext cx="249237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" name="文本框 91"/>
          <p:cNvSpPr txBox="1"/>
          <p:nvPr>
            <p:custDataLst>
              <p:tags r:id="rId57"/>
            </p:custDataLst>
          </p:nvPr>
        </p:nvSpPr>
        <p:spPr>
          <a:xfrm>
            <a:off x="5921058" y="5112385"/>
            <a:ext cx="249237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6" name="肘形连接符 165"/>
          <p:cNvCxnSpPr/>
          <p:nvPr>
            <p:custDataLst>
              <p:tags r:id="rId58"/>
            </p:custDataLst>
          </p:nvPr>
        </p:nvCxnSpPr>
        <p:spPr>
          <a:xfrm>
            <a:off x="5615305" y="2849245"/>
            <a:ext cx="2313940" cy="123190"/>
          </a:xfrm>
          <a:prstGeom prst="bentConnector2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肘形连接符 166"/>
          <p:cNvCxnSpPr>
            <a:stCxn id="137" idx="3"/>
            <a:endCxn id="173" idx="0"/>
          </p:cNvCxnSpPr>
          <p:nvPr>
            <p:custDataLst>
              <p:tags r:id="rId59"/>
            </p:custDataLst>
          </p:nvPr>
        </p:nvCxnSpPr>
        <p:spPr>
          <a:xfrm>
            <a:off x="5615305" y="4090035"/>
            <a:ext cx="2313940" cy="100330"/>
          </a:xfrm>
          <a:prstGeom prst="bentConnector2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肘形连接符 167"/>
          <p:cNvCxnSpPr>
            <a:stCxn id="144" idx="3"/>
            <a:endCxn id="172" idx="0"/>
          </p:cNvCxnSpPr>
          <p:nvPr>
            <p:custDataLst>
              <p:tags r:id="rId60"/>
            </p:custDataLst>
          </p:nvPr>
        </p:nvCxnSpPr>
        <p:spPr>
          <a:xfrm>
            <a:off x="5615305" y="3491230"/>
            <a:ext cx="2313940" cy="140335"/>
          </a:xfrm>
          <a:prstGeom prst="bentConnector2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/>
          <p:cNvSpPr/>
          <p:nvPr>
            <p:custDataLst>
              <p:tags r:id="rId61"/>
            </p:custDataLst>
          </p:nvPr>
        </p:nvSpPr>
        <p:spPr>
          <a:xfrm>
            <a:off x="7573645" y="2340610"/>
            <a:ext cx="711200" cy="355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base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Add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70" name="直接箭头连接符 169"/>
          <p:cNvCxnSpPr>
            <a:stCxn id="148" idx="3"/>
            <a:endCxn id="169" idx="1"/>
          </p:cNvCxnSpPr>
          <p:nvPr>
            <p:custDataLst>
              <p:tags r:id="rId62"/>
            </p:custDataLst>
          </p:nvPr>
        </p:nvCxnSpPr>
        <p:spPr>
          <a:xfrm flipV="1">
            <a:off x="7292658" y="2518410"/>
            <a:ext cx="280988" cy="158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>
            <p:custDataLst>
              <p:tags r:id="rId63"/>
            </p:custDataLst>
          </p:nvPr>
        </p:nvSpPr>
        <p:spPr>
          <a:xfrm>
            <a:off x="7573645" y="2972435"/>
            <a:ext cx="711200" cy="355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base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Add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72" name="矩形 171"/>
          <p:cNvSpPr/>
          <p:nvPr>
            <p:custDataLst>
              <p:tags r:id="rId64"/>
            </p:custDataLst>
          </p:nvPr>
        </p:nvSpPr>
        <p:spPr>
          <a:xfrm>
            <a:off x="7573645" y="3631248"/>
            <a:ext cx="711200" cy="35718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base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Add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73" name="矩形 172"/>
          <p:cNvSpPr/>
          <p:nvPr>
            <p:custDataLst>
              <p:tags r:id="rId65"/>
            </p:custDataLst>
          </p:nvPr>
        </p:nvSpPr>
        <p:spPr>
          <a:xfrm>
            <a:off x="7573645" y="4190048"/>
            <a:ext cx="711200" cy="35718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base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Add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74" name="矩形 173"/>
          <p:cNvSpPr/>
          <p:nvPr>
            <p:custDataLst>
              <p:tags r:id="rId66"/>
            </p:custDataLst>
          </p:nvPr>
        </p:nvSpPr>
        <p:spPr>
          <a:xfrm>
            <a:off x="7573645" y="4794885"/>
            <a:ext cx="711200" cy="355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base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Add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75" name="肘形连接符 174"/>
          <p:cNvCxnSpPr>
            <a:stCxn id="138" idx="3"/>
            <a:endCxn id="174" idx="0"/>
          </p:cNvCxnSpPr>
          <p:nvPr>
            <p:custDataLst>
              <p:tags r:id="rId67"/>
            </p:custDataLst>
          </p:nvPr>
        </p:nvCxnSpPr>
        <p:spPr>
          <a:xfrm>
            <a:off x="5615305" y="4642485"/>
            <a:ext cx="2313940" cy="152400"/>
          </a:xfrm>
          <a:prstGeom prst="bentConnector2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/>
          <p:cNvSpPr/>
          <p:nvPr>
            <p:custDataLst>
              <p:tags r:id="rId68"/>
            </p:custDataLst>
          </p:nvPr>
        </p:nvSpPr>
        <p:spPr>
          <a:xfrm>
            <a:off x="7285355" y="1417320"/>
            <a:ext cx="952500" cy="4610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>
                <a:solidFill>
                  <a:srgbClr val="FF0000"/>
                </a:solidFill>
                <a:highlight>
                  <a:srgbClr val="00FFFF"/>
                </a:highlight>
              </a:rPr>
              <a:t>递减操作</a:t>
            </a:r>
            <a:endParaRPr lang="zh-CN" altLang="en-US" sz="1400" strike="noStrike" noProof="1">
              <a:solidFill>
                <a:srgbClr val="FF0000"/>
              </a:solidFill>
              <a:highlight>
                <a:srgbClr val="00FFFF"/>
              </a:highlight>
            </a:endParaRPr>
          </a:p>
          <a:p>
            <a:pPr algn="ctr" fontAlgn="base"/>
            <a:r>
              <a:rPr lang="en-US" altLang="zh-CN" sz="1400" strike="noStrike" noProof="1">
                <a:solidFill>
                  <a:srgbClr val="FF0000"/>
                </a:solidFill>
                <a:highlight>
                  <a:srgbClr val="00FFFF"/>
                </a:highlight>
              </a:rPr>
              <a:t>5,4,3,2,1</a:t>
            </a:r>
            <a:endParaRPr lang="en-US" altLang="zh-CN" sz="1400" strike="noStrike" noProof="1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177" name="矩形 176"/>
          <p:cNvSpPr/>
          <p:nvPr>
            <p:custDataLst>
              <p:tags r:id="rId69"/>
            </p:custDataLst>
          </p:nvPr>
        </p:nvSpPr>
        <p:spPr>
          <a:xfrm>
            <a:off x="9011920" y="2578735"/>
            <a:ext cx="518160" cy="23939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base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Add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78" name="直接箭头连接符 177"/>
          <p:cNvCxnSpPr>
            <a:stCxn id="99" idx="3"/>
            <a:endCxn id="177" idx="1"/>
          </p:cNvCxnSpPr>
          <p:nvPr>
            <p:custDataLst>
              <p:tags r:id="rId70"/>
            </p:custDataLst>
          </p:nvPr>
        </p:nvCxnSpPr>
        <p:spPr>
          <a:xfrm>
            <a:off x="8489633" y="3763011"/>
            <a:ext cx="521970" cy="12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>
            <a:stCxn id="114" idx="3"/>
            <a:endCxn id="137" idx="1"/>
          </p:cNvCxnSpPr>
          <p:nvPr>
            <p:custDataLst>
              <p:tags r:id="rId71"/>
            </p:custDataLst>
          </p:nvPr>
        </p:nvCxnSpPr>
        <p:spPr>
          <a:xfrm>
            <a:off x="3865563" y="2191703"/>
            <a:ext cx="1166495" cy="18980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>
            <a:stCxn id="117" idx="3"/>
            <a:endCxn id="137" idx="1"/>
          </p:cNvCxnSpPr>
          <p:nvPr>
            <p:custDataLst>
              <p:tags r:id="rId72"/>
            </p:custDataLst>
          </p:nvPr>
        </p:nvCxnSpPr>
        <p:spPr>
          <a:xfrm>
            <a:off x="3861435" y="3568065"/>
            <a:ext cx="1170940" cy="5219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>
            <a:stCxn id="137" idx="3"/>
            <a:endCxn id="154" idx="1"/>
          </p:cNvCxnSpPr>
          <p:nvPr>
            <p:custDataLst>
              <p:tags r:id="rId73"/>
            </p:custDataLst>
          </p:nvPr>
        </p:nvCxnSpPr>
        <p:spPr>
          <a:xfrm flipV="1">
            <a:off x="5614988" y="3810000"/>
            <a:ext cx="1094740" cy="2800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>
            <a:stCxn id="151" idx="3"/>
            <a:endCxn id="171" idx="1"/>
          </p:cNvCxnSpPr>
          <p:nvPr>
            <p:custDataLst>
              <p:tags r:id="rId74"/>
            </p:custDataLst>
          </p:nvPr>
        </p:nvCxnSpPr>
        <p:spPr>
          <a:xfrm>
            <a:off x="7292658" y="3150235"/>
            <a:ext cx="280988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>
            <a:stCxn id="154" idx="3"/>
            <a:endCxn id="172" idx="1"/>
          </p:cNvCxnSpPr>
          <p:nvPr>
            <p:custDataLst>
              <p:tags r:id="rId75"/>
            </p:custDataLst>
          </p:nvPr>
        </p:nvCxnSpPr>
        <p:spPr>
          <a:xfrm>
            <a:off x="7292658" y="3809048"/>
            <a:ext cx="280988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>
            <a:stCxn id="152" idx="3"/>
            <a:endCxn id="173" idx="1"/>
          </p:cNvCxnSpPr>
          <p:nvPr>
            <p:custDataLst>
              <p:tags r:id="rId76"/>
            </p:custDataLst>
          </p:nvPr>
        </p:nvCxnSpPr>
        <p:spPr>
          <a:xfrm flipV="1">
            <a:off x="7292658" y="4367848"/>
            <a:ext cx="280988" cy="158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直接箭头连接符 184"/>
          <p:cNvCxnSpPr>
            <a:stCxn id="153" idx="3"/>
            <a:endCxn id="174" idx="1"/>
          </p:cNvCxnSpPr>
          <p:nvPr>
            <p:custDataLst>
              <p:tags r:id="rId77"/>
            </p:custDataLst>
          </p:nvPr>
        </p:nvCxnSpPr>
        <p:spPr>
          <a:xfrm>
            <a:off x="7292658" y="4972685"/>
            <a:ext cx="280988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矩形 185"/>
          <p:cNvSpPr/>
          <p:nvPr>
            <p:custDataLst>
              <p:tags r:id="rId78"/>
            </p:custDataLst>
          </p:nvPr>
        </p:nvSpPr>
        <p:spPr>
          <a:xfrm>
            <a:off x="2501900" y="1855153"/>
            <a:ext cx="1657350" cy="381635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87" name="矩形 186"/>
          <p:cNvSpPr/>
          <p:nvPr>
            <p:custDataLst>
              <p:tags r:id="rId79"/>
            </p:custDataLst>
          </p:nvPr>
        </p:nvSpPr>
        <p:spPr>
          <a:xfrm>
            <a:off x="4697095" y="980440"/>
            <a:ext cx="1224280" cy="436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Concat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88" name="矩形 187"/>
          <p:cNvSpPr/>
          <p:nvPr>
            <p:custDataLst>
              <p:tags r:id="rId80"/>
            </p:custDataLst>
          </p:nvPr>
        </p:nvSpPr>
        <p:spPr>
          <a:xfrm>
            <a:off x="4697095" y="5959475"/>
            <a:ext cx="1224280" cy="3492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3xMLP</a:t>
            </a:r>
            <a:endParaRPr lang="en-US" altLang="zh-CN">
              <a:sym typeface="+mn-ea"/>
            </a:endParaRPr>
          </a:p>
        </p:txBody>
      </p:sp>
      <p:cxnSp>
        <p:nvCxnSpPr>
          <p:cNvPr id="189" name="肘形连接符 188"/>
          <p:cNvCxnSpPr>
            <a:stCxn id="186" idx="0"/>
            <a:endCxn id="187" idx="1"/>
          </p:cNvCxnSpPr>
          <p:nvPr>
            <p:custDataLst>
              <p:tags r:id="rId81"/>
            </p:custDataLst>
          </p:nvPr>
        </p:nvCxnSpPr>
        <p:spPr>
          <a:xfrm rot="16200000">
            <a:off x="3685540" y="843915"/>
            <a:ext cx="656590" cy="136652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0" name="肘形连接符 189"/>
          <p:cNvCxnSpPr>
            <a:stCxn id="186" idx="2"/>
            <a:endCxn id="188" idx="1"/>
          </p:cNvCxnSpPr>
          <p:nvPr>
            <p:custDataLst>
              <p:tags r:id="rId82"/>
            </p:custDataLst>
          </p:nvPr>
        </p:nvCxnSpPr>
        <p:spPr>
          <a:xfrm rot="5400000" flipV="1">
            <a:off x="3782695" y="5219700"/>
            <a:ext cx="462280" cy="136652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1" name="肘形连接符 190"/>
          <p:cNvCxnSpPr>
            <a:stCxn id="8" idx="3"/>
            <a:endCxn id="177" idx="0"/>
          </p:cNvCxnSpPr>
          <p:nvPr>
            <p:custDataLst>
              <p:tags r:id="rId83"/>
            </p:custDataLst>
          </p:nvPr>
        </p:nvCxnSpPr>
        <p:spPr>
          <a:xfrm>
            <a:off x="7666990" y="1198880"/>
            <a:ext cx="1604010" cy="137985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2" name="肘形连接符 191"/>
          <p:cNvCxnSpPr>
            <a:stCxn id="3" idx="3"/>
            <a:endCxn id="177" idx="2"/>
          </p:cNvCxnSpPr>
          <p:nvPr>
            <p:custDataLst>
              <p:tags r:id="rId84"/>
            </p:custDataLst>
          </p:nvPr>
        </p:nvCxnSpPr>
        <p:spPr>
          <a:xfrm flipV="1">
            <a:off x="8045450" y="4972685"/>
            <a:ext cx="1225550" cy="136144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矩形 1"/>
          <p:cNvSpPr/>
          <p:nvPr>
            <p:custDataLst>
              <p:tags r:id="rId85"/>
            </p:custDataLst>
          </p:nvPr>
        </p:nvSpPr>
        <p:spPr>
          <a:xfrm>
            <a:off x="4697095" y="6421755"/>
            <a:ext cx="1224280" cy="3492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2xMLP</a:t>
            </a:r>
            <a:endParaRPr lang="en-US" altLang="zh-CN"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86"/>
            </p:custDataLst>
          </p:nvPr>
        </p:nvSpPr>
        <p:spPr>
          <a:xfrm>
            <a:off x="6821170" y="6159500"/>
            <a:ext cx="1224280" cy="3492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base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A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dd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4" name="肘形连接符 3"/>
          <p:cNvCxnSpPr>
            <a:stCxn id="186" idx="2"/>
            <a:endCxn id="2" idx="1"/>
          </p:cNvCxnSpPr>
          <p:nvPr>
            <p:custDataLst>
              <p:tags r:id="rId87"/>
            </p:custDataLst>
          </p:nvPr>
        </p:nvCxnSpPr>
        <p:spPr>
          <a:xfrm rot="5400000" flipV="1">
            <a:off x="3551555" y="5450840"/>
            <a:ext cx="924560" cy="136652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肘形连接符 4"/>
          <p:cNvCxnSpPr>
            <a:stCxn id="188" idx="3"/>
            <a:endCxn id="3" idx="1"/>
          </p:cNvCxnSpPr>
          <p:nvPr>
            <p:custDataLst>
              <p:tags r:id="rId88"/>
            </p:custDataLst>
          </p:nvPr>
        </p:nvCxnSpPr>
        <p:spPr>
          <a:xfrm>
            <a:off x="5921375" y="6134100"/>
            <a:ext cx="899795" cy="200025"/>
          </a:xfrm>
          <a:prstGeom prst="bentConnector3">
            <a:avLst>
              <a:gd name="adj1" fmla="val 50035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肘形连接符 5"/>
          <p:cNvCxnSpPr>
            <a:stCxn id="2" idx="3"/>
            <a:endCxn id="3" idx="1"/>
          </p:cNvCxnSpPr>
          <p:nvPr>
            <p:custDataLst>
              <p:tags r:id="rId89"/>
            </p:custDataLst>
          </p:nvPr>
        </p:nvCxnSpPr>
        <p:spPr>
          <a:xfrm flipV="1">
            <a:off x="5921375" y="6334125"/>
            <a:ext cx="899795" cy="262255"/>
          </a:xfrm>
          <a:prstGeom prst="bentConnector3">
            <a:avLst>
              <a:gd name="adj1" fmla="val 50035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90"/>
            </p:custDataLst>
          </p:nvPr>
        </p:nvSpPr>
        <p:spPr>
          <a:xfrm>
            <a:off x="6442710" y="980440"/>
            <a:ext cx="1224280" cy="4362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MLP</a:t>
            </a:r>
            <a:endParaRPr lang="en-US" altLang="zh-CN">
              <a:sym typeface="+mn-ea"/>
            </a:endParaRPr>
          </a:p>
        </p:txBody>
      </p:sp>
      <p:cxnSp>
        <p:nvCxnSpPr>
          <p:cNvPr id="9" name="直接箭头连接符 8"/>
          <p:cNvCxnSpPr>
            <a:stCxn id="187" idx="3"/>
            <a:endCxn id="8" idx="1"/>
          </p:cNvCxnSpPr>
          <p:nvPr>
            <p:custDataLst>
              <p:tags r:id="rId91"/>
            </p:custDataLst>
          </p:nvPr>
        </p:nvCxnSpPr>
        <p:spPr>
          <a:xfrm>
            <a:off x="5921058" y="1198563"/>
            <a:ext cx="52133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92"/>
            </p:custDataLst>
          </p:nvPr>
        </p:nvSpPr>
        <p:spPr>
          <a:xfrm>
            <a:off x="8843010" y="95250"/>
            <a:ext cx="3337560" cy="96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cxnSp>
        <p:nvCxnSpPr>
          <p:cNvPr id="12" name="直接连接符 11"/>
          <p:cNvCxnSpPr/>
          <p:nvPr>
            <p:custDataLst>
              <p:tags r:id="rId93"/>
            </p:custDataLst>
          </p:nvPr>
        </p:nvCxnSpPr>
        <p:spPr>
          <a:xfrm flipV="1">
            <a:off x="8517890" y="807085"/>
            <a:ext cx="3343910" cy="20320"/>
          </a:xfrm>
          <a:prstGeom prst="line">
            <a:avLst/>
          </a:prstGeom>
          <a:ln>
            <a:solidFill>
              <a:srgbClr val="00467F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88"/>
          <p:cNvSpPr txBox="1"/>
          <p:nvPr>
            <p:custDataLst>
              <p:tags r:id="rId94"/>
            </p:custDataLst>
          </p:nvPr>
        </p:nvSpPr>
        <p:spPr>
          <a:xfrm>
            <a:off x="4696778" y="2362835"/>
            <a:ext cx="249237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90"/>
          <p:cNvSpPr txBox="1"/>
          <p:nvPr>
            <p:custDataLst>
              <p:tags r:id="rId95"/>
            </p:custDataLst>
          </p:nvPr>
        </p:nvSpPr>
        <p:spPr>
          <a:xfrm>
            <a:off x="4696778" y="2957830"/>
            <a:ext cx="249237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90"/>
          <p:cNvSpPr txBox="1"/>
          <p:nvPr>
            <p:custDataLst>
              <p:tags r:id="rId96"/>
            </p:custDataLst>
          </p:nvPr>
        </p:nvSpPr>
        <p:spPr>
          <a:xfrm>
            <a:off x="4696778" y="4843780"/>
            <a:ext cx="249237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90"/>
          <p:cNvSpPr txBox="1"/>
          <p:nvPr>
            <p:custDataLst>
              <p:tags r:id="rId97"/>
            </p:custDataLst>
          </p:nvPr>
        </p:nvSpPr>
        <p:spPr>
          <a:xfrm>
            <a:off x="4696778" y="5212080"/>
            <a:ext cx="249237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90"/>
          <p:cNvSpPr txBox="1"/>
          <p:nvPr>
            <p:custDataLst>
              <p:tags r:id="rId98"/>
            </p:custDataLst>
          </p:nvPr>
        </p:nvSpPr>
        <p:spPr>
          <a:xfrm>
            <a:off x="4696778" y="3988435"/>
            <a:ext cx="249237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90"/>
          <p:cNvSpPr txBox="1"/>
          <p:nvPr>
            <p:custDataLst>
              <p:tags r:id="rId99"/>
            </p:custDataLst>
          </p:nvPr>
        </p:nvSpPr>
        <p:spPr>
          <a:xfrm>
            <a:off x="4696778" y="3491230"/>
            <a:ext cx="249237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437119" y="947994"/>
            <a:ext cx="27316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03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266000" y="3707215"/>
            <a:ext cx="5969051" cy="8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模型性能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266000" y="454744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8"/>
          <p:cNvSpPr txBox="1">
            <a:spLocks noChangeArrowheads="1"/>
          </p:cNvSpPr>
          <p:nvPr/>
        </p:nvSpPr>
        <p:spPr bwMode="auto">
          <a:xfrm>
            <a:off x="848678" y="268748"/>
            <a:ext cx="4469706" cy="50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>
                <a:latin typeface="Arial" panose="020B0604020202020204" pitchFamily="34" charset="0"/>
                <a:sym typeface="+mn-ea"/>
              </a:rPr>
              <a:t>MMF-RIM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模型性能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燕尾形 40"/>
          <p:cNvSpPr/>
          <p:nvPr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燕尾形 41"/>
          <p:cNvSpPr/>
          <p:nvPr/>
        </p:nvSpPr>
        <p:spPr bwMode="auto">
          <a:xfrm>
            <a:off x="571687" y="385119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2615" y="1244600"/>
            <a:ext cx="9463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我们提出的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MMF-RIM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模型在同等条件下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Epoch=2,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比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Baseline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提升了7.77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；在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epoch=4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情况下载在迭代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次，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比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性能提升了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15.99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50770" y="2229485"/>
            <a:ext cx="6254750" cy="450596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8843010" y="95250"/>
            <a:ext cx="3337560" cy="96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 flipV="1">
            <a:off x="8517890" y="807085"/>
            <a:ext cx="3343910" cy="20320"/>
          </a:xfrm>
          <a:prstGeom prst="line">
            <a:avLst/>
          </a:prstGeom>
          <a:ln>
            <a:solidFill>
              <a:srgbClr val="00467F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437119" y="947994"/>
            <a:ext cx="2731647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04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266000" y="3707215"/>
            <a:ext cx="5969051" cy="8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创新点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266000" y="454744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8"/>
          <p:cNvSpPr txBox="1">
            <a:spLocks noChangeArrowheads="1"/>
          </p:cNvSpPr>
          <p:nvPr/>
        </p:nvSpPr>
        <p:spPr bwMode="auto">
          <a:xfrm>
            <a:off x="839657" y="282908"/>
            <a:ext cx="196791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创新点</a:t>
            </a:r>
            <a:endParaRPr lang="zh-CN" altLang="en-US" sz="3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燕尾形 40"/>
          <p:cNvSpPr/>
          <p:nvPr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燕尾形 41"/>
          <p:cNvSpPr/>
          <p:nvPr/>
        </p:nvSpPr>
        <p:spPr bwMode="auto">
          <a:xfrm>
            <a:off x="571687" y="385119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55442" y="925790"/>
            <a:ext cx="9177619" cy="5914518"/>
            <a:chOff x="1055442" y="502894"/>
            <a:chExt cx="9525606" cy="6138778"/>
          </a:xfrm>
        </p:grpSpPr>
        <p:sp>
          <p:nvSpPr>
            <p:cNvPr id="7" name="矩形 6"/>
            <p:cNvSpPr/>
            <p:nvPr/>
          </p:nvSpPr>
          <p:spPr>
            <a:xfrm>
              <a:off x="6927273" y="1373442"/>
              <a:ext cx="1962952" cy="14061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959770" y="1373442"/>
              <a:ext cx="1586107" cy="1400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79570" y="2938222"/>
              <a:ext cx="2153702" cy="15925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99456" y="4588799"/>
              <a:ext cx="4788945" cy="1856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995837" y="2929576"/>
              <a:ext cx="2447890" cy="13967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363703" y="4376325"/>
              <a:ext cx="3080023" cy="2069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949221" y="623522"/>
              <a:ext cx="1662545" cy="2183628"/>
            </a:xfrm>
            <a:prstGeom prst="rect">
              <a:avLst/>
            </a:prstGeom>
            <a:solidFill>
              <a:schemeClr val="bg1">
                <a:lumMod val="50000"/>
                <a:alpha val="341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686089" y="623522"/>
              <a:ext cx="2373417" cy="1687483"/>
            </a:xfrm>
            <a:prstGeom prst="rect">
              <a:avLst/>
            </a:prstGeom>
            <a:solidFill>
              <a:schemeClr val="bg1">
                <a:lumMod val="50000"/>
                <a:alpha val="341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6001" y="2879608"/>
              <a:ext cx="3486490" cy="3762064"/>
            </a:xfrm>
            <a:prstGeom prst="rect">
              <a:avLst/>
            </a:prstGeom>
            <a:solidFill>
              <a:srgbClr val="66FFFF">
                <a:alpha val="3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055442" y="2874940"/>
              <a:ext cx="5042763" cy="3676626"/>
            </a:xfrm>
            <a:prstGeom prst="rect">
              <a:avLst/>
            </a:prstGeom>
            <a:solidFill>
              <a:srgbClr val="33CCCC">
                <a:alpha val="3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081042" y="1290653"/>
              <a:ext cx="4500006" cy="1584287"/>
            </a:xfrm>
            <a:prstGeom prst="rect">
              <a:avLst/>
            </a:prstGeom>
            <a:solidFill>
              <a:srgbClr val="00FF99">
                <a:alpha val="3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847530" y="502894"/>
              <a:ext cx="4245701" cy="2379066"/>
            </a:xfrm>
            <a:prstGeom prst="rect">
              <a:avLst/>
            </a:prstGeom>
            <a:solidFill>
              <a:srgbClr val="0099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264728" y="2087069"/>
              <a:ext cx="1662547" cy="1584177"/>
              <a:chOff x="5264726" y="2636911"/>
              <a:chExt cx="1662547" cy="1584177"/>
            </a:xfrm>
          </p:grpSpPr>
          <p:sp>
            <p:nvSpPr>
              <p:cNvPr id="54" name="不完整圆 53"/>
              <p:cNvSpPr/>
              <p:nvPr/>
            </p:nvSpPr>
            <p:spPr>
              <a:xfrm>
                <a:off x="5264726" y="2636911"/>
                <a:ext cx="1662545" cy="1584177"/>
              </a:xfrm>
              <a:prstGeom prst="pie">
                <a:avLst>
                  <a:gd name="adj1" fmla="val 10814731"/>
                  <a:gd name="adj2" fmla="val 16200000"/>
                </a:avLst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不完整圆 54"/>
              <p:cNvSpPr/>
              <p:nvPr/>
            </p:nvSpPr>
            <p:spPr>
              <a:xfrm>
                <a:off x="5264727" y="2636911"/>
                <a:ext cx="1662545" cy="1584177"/>
              </a:xfrm>
              <a:prstGeom prst="pie">
                <a:avLst>
                  <a:gd name="adj1" fmla="val 16183940"/>
                  <a:gd name="adj2" fmla="val 34996"/>
                </a:avLst>
              </a:prstGeom>
              <a:solidFill>
                <a:srgbClr val="00F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不完整圆 55"/>
              <p:cNvSpPr/>
              <p:nvPr/>
            </p:nvSpPr>
            <p:spPr>
              <a:xfrm>
                <a:off x="5264728" y="2636911"/>
                <a:ext cx="1662545" cy="1584177"/>
              </a:xfrm>
              <a:prstGeom prst="pie">
                <a:avLst>
                  <a:gd name="adj1" fmla="val 5387881"/>
                  <a:gd name="adj2" fmla="val 10805196"/>
                </a:avLst>
              </a:prstGeom>
              <a:solidFill>
                <a:srgbClr val="33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不完整圆 56"/>
              <p:cNvSpPr/>
              <p:nvPr/>
            </p:nvSpPr>
            <p:spPr>
              <a:xfrm>
                <a:off x="5264728" y="2636911"/>
                <a:ext cx="1662545" cy="1584177"/>
              </a:xfrm>
              <a:prstGeom prst="pie">
                <a:avLst>
                  <a:gd name="adj1" fmla="val 9063"/>
                  <a:gd name="adj2" fmla="val 5411366"/>
                </a:avLst>
              </a:prstGeom>
              <a:solidFill>
                <a:srgbClr val="66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5452469" y="2206605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数据增强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447930" y="2864671"/>
              <a:ext cx="739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模型增强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874940"/>
              <a:ext cx="864096" cy="6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数据增强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03744" y="2270782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训练过程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949151" y="657118"/>
              <a:ext cx="1563990" cy="22065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将数据增强</a:t>
              </a:r>
              <a:r>
                <a:rPr lang="en-US" altLang="zh-CN" sz="11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MixGen</a:t>
              </a:r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加到</a:t>
              </a:r>
              <a:r>
                <a:rPr lang="en-US" altLang="zh-CN" sz="1100"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MMF-RIM</a:t>
              </a:r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模型中，发现验证集数据增强的</a:t>
              </a:r>
              <a:r>
                <a:rPr lang="en-US" altLang="zh-CN" sz="11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loss</a:t>
              </a:r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在下降，准确率</a:t>
              </a:r>
              <a:r>
                <a:rPr lang="en-US" altLang="zh-CN" sz="11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ACC</a:t>
              </a:r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在提升，都是向着正向发展，但是我们将模型进行测试发现，性能反而下降的很多，猜测可能是数据增强加速了过拟合</a:t>
              </a:r>
              <a:r>
                <a:rPr lang="en-US" altLang="zh-CN" sz="11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,</a:t>
              </a:r>
              <a:r>
                <a:rPr lang="zh-CN" altLang="en-US" sz="11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在验证集是正向的。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827640" y="1374194"/>
              <a:ext cx="1918574" cy="102025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en-US" altLang="zh-CN" sz="1200" dirty="0"/>
                <a:t>       </a:t>
              </a:r>
              <a:r>
                <a:rPr lang="zh-CN" altLang="en-US" sz="1200" dirty="0"/>
                <a:t>采用梯度累积技术</a:t>
              </a:r>
              <a:r>
                <a:rPr lang="en-US" altLang="zh-CN" sz="1200" dirty="0"/>
                <a:t>,</a:t>
              </a:r>
              <a:r>
                <a:rPr lang="zh-CN" altLang="en-US" sz="1200" dirty="0"/>
                <a:t>节省了显存的占用</a:t>
              </a:r>
              <a:r>
                <a:rPr lang="en-US" altLang="zh-CN" sz="1200" dirty="0"/>
                <a:t>,</a:t>
              </a:r>
              <a:r>
                <a:rPr lang="zh-CN" altLang="en-US" sz="1200" dirty="0"/>
                <a:t>梯度累积步设置为</a:t>
              </a:r>
              <a:r>
                <a:rPr lang="en-US" altLang="zh-CN" sz="1200" dirty="0"/>
                <a:t>2</a:t>
              </a:r>
              <a:r>
                <a:rPr lang="zh-CN" altLang="en-US" sz="1200" dirty="0"/>
                <a:t> </a:t>
              </a:r>
              <a:endParaRPr lang="zh-CN" altLang="en-US" sz="1200" dirty="0"/>
            </a:p>
            <a:p>
              <a:pPr algn="just"/>
              <a:endParaRPr lang="zh-CN" altLang="en-US" sz="1200" dirty="0"/>
            </a:p>
            <a:p>
              <a:pPr algn="just"/>
              <a:endParaRPr lang="en-US" altLang="zh-CN" sz="12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059447" y="1337557"/>
              <a:ext cx="1521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/>
                <a:t>Warm Up </a:t>
              </a:r>
              <a:endParaRPr lang="en-US" altLang="zh-CN" sz="1200" dirty="0"/>
            </a:p>
            <a:p>
              <a:pPr algn="just"/>
              <a:r>
                <a:rPr lang="zh-CN" altLang="en-US" sz="1200" dirty="0"/>
                <a:t>余弦学习率衰减</a:t>
              </a:r>
              <a:endParaRPr lang="en-US" altLang="zh-CN" sz="1200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65029" y="3002774"/>
              <a:ext cx="3931396" cy="156596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/>
              <a:r>
                <a:rPr lang="en-US" altLang="zh-CN" sz="1200" dirty="0">
                  <a:solidFill>
                    <a:schemeClr val="tx1"/>
                  </a:solidFill>
                </a:rPr>
                <a:t>        </a:t>
              </a:r>
              <a:r>
                <a:rPr lang="en-US" altLang="zh-CN" sz="1200"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MMF-RIM</a:t>
              </a:r>
              <a:r>
                <a:rPr lang="zh-CN" sz="1200" dirty="0">
                  <a:solidFill>
                    <a:schemeClr val="tx1"/>
                  </a:solidFill>
                </a:rPr>
                <a:t>模型采用早期特</a:t>
              </a:r>
              <a:r>
                <a:rPr lang="en-US" altLang="zh-CN" sz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征、交互特征和晚期特征进行并行训练，弥补了单个特征表现不足的情况，采用</a:t>
              </a:r>
              <a:r>
                <a:rPr lang="en-US" altLang="zh-CN" sz="1200"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决策级融合，可以避免因某个模态信息缺失而影响到最终模型的分类结果。各特征对模型性能的贡献度</a:t>
              </a:r>
              <a:r>
                <a:rPr lang="zh-CN" altLang="en-US" sz="1200"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。</a:t>
              </a:r>
              <a:endPara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660" y="1716626"/>
              <a:ext cx="1501181" cy="1071719"/>
            </a:xfrm>
            <a:prstGeom prst="rect">
              <a:avLst/>
            </a:prstGeom>
          </p:spPr>
        </p:pic>
        <p:sp>
          <p:nvSpPr>
            <p:cNvPr id="44" name="矩形 43"/>
            <p:cNvSpPr/>
            <p:nvPr/>
          </p:nvSpPr>
          <p:spPr>
            <a:xfrm>
              <a:off x="3326015" y="3551378"/>
              <a:ext cx="2260789" cy="11917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50229" y="2925662"/>
              <a:ext cx="2341042" cy="264883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l"/>
              <a:r>
                <a:rPr lang="en-US" altLang="zh-CN" sz="1200" dirty="0">
                  <a:solidFill>
                    <a:schemeClr val="tx1"/>
                  </a:solidFill>
                </a:rPr>
                <a:t>      </a:t>
              </a:r>
              <a:r>
                <a:rPr lang="zh-CN" altLang="en-US" sz="1200" dirty="0">
                  <a:solidFill>
                    <a:schemeClr val="tx1"/>
                  </a:solidFill>
                </a:rPr>
                <a:t>采用</a:t>
              </a:r>
              <a:r>
                <a:rPr lang="en-US" altLang="zh-CN" sz="1200" dirty="0">
                  <a:solidFill>
                    <a:schemeClr val="tx1"/>
                  </a:solidFill>
                </a:rPr>
                <a:t>OCR</a:t>
              </a:r>
              <a:r>
                <a:rPr lang="zh-CN" altLang="en-US" sz="1200" dirty="0">
                  <a:solidFill>
                    <a:schemeClr val="tx1"/>
                  </a:solidFill>
                </a:rPr>
                <a:t>将图片的问题提取出来作为多模态数据的补充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47745" y="925830"/>
            <a:ext cx="2320925" cy="1527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40500" y="3807460"/>
            <a:ext cx="3753485" cy="13163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53835" y="5278755"/>
            <a:ext cx="3457575" cy="1219200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09040" y="5457190"/>
            <a:ext cx="1266825" cy="6184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早期特征0.72036</a:t>
            </a:r>
            <a:endParaRPr lang="zh-CN" altLang="en-US"/>
          </a:p>
        </p:txBody>
      </p:sp>
      <p:sp>
        <p:nvSpPr>
          <p:cNvPr id="60" name="矩形 59"/>
          <p:cNvSpPr/>
          <p:nvPr>
            <p:custDataLst>
              <p:tags r:id="rId8"/>
            </p:custDataLst>
          </p:nvPr>
        </p:nvSpPr>
        <p:spPr>
          <a:xfrm>
            <a:off x="2681605" y="5457190"/>
            <a:ext cx="1266825" cy="6184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晚期特征0.76851</a:t>
            </a:r>
            <a:endParaRPr lang="zh-CN" altLang="en-US"/>
          </a:p>
        </p:txBody>
      </p:sp>
      <p:sp>
        <p:nvSpPr>
          <p:cNvPr id="61" name="矩形 60"/>
          <p:cNvSpPr/>
          <p:nvPr>
            <p:custDataLst>
              <p:tags r:id="rId9"/>
            </p:custDataLst>
          </p:nvPr>
        </p:nvSpPr>
        <p:spPr>
          <a:xfrm>
            <a:off x="4154170" y="5457190"/>
            <a:ext cx="1266825" cy="6184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交互特征0.65848</a:t>
            </a:r>
            <a:endParaRPr lang="zh-CN" altLang="en-US"/>
          </a:p>
        </p:txBody>
      </p:sp>
      <p:sp>
        <p:nvSpPr>
          <p:cNvPr id="62" name="矩形 61"/>
          <p:cNvSpPr/>
          <p:nvPr>
            <p:custDataLst>
              <p:tags r:id="rId10"/>
            </p:custDataLst>
          </p:nvPr>
        </p:nvSpPr>
        <p:spPr>
          <a:xfrm>
            <a:off x="2807335" y="4187825"/>
            <a:ext cx="1266825" cy="6184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性能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0.84122</a:t>
            </a:r>
            <a:endParaRPr lang="zh-CN" altLang="en-US"/>
          </a:p>
        </p:txBody>
      </p:sp>
      <p:cxnSp>
        <p:nvCxnSpPr>
          <p:cNvPr id="63" name="直接箭头连接符 62"/>
          <p:cNvCxnSpPr>
            <a:stCxn id="59" idx="0"/>
            <a:endCxn id="62" idx="2"/>
          </p:cNvCxnSpPr>
          <p:nvPr/>
        </p:nvCxnSpPr>
        <p:spPr>
          <a:xfrm flipV="1">
            <a:off x="1842770" y="4806315"/>
            <a:ext cx="1598295" cy="650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0" idx="0"/>
            <a:endCxn id="62" idx="2"/>
          </p:cNvCxnSpPr>
          <p:nvPr>
            <p:custDataLst>
              <p:tags r:id="rId11"/>
            </p:custDataLst>
          </p:nvPr>
        </p:nvCxnSpPr>
        <p:spPr>
          <a:xfrm flipV="1">
            <a:off x="3315335" y="4806315"/>
            <a:ext cx="125730" cy="650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1" idx="0"/>
            <a:endCxn id="62" idx="2"/>
          </p:cNvCxnSpPr>
          <p:nvPr>
            <p:custDataLst>
              <p:tags r:id="rId12"/>
            </p:custDataLst>
          </p:nvPr>
        </p:nvCxnSpPr>
        <p:spPr>
          <a:xfrm flipH="1" flipV="1">
            <a:off x="3441065" y="4806315"/>
            <a:ext cx="1346835" cy="650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13"/>
            </p:custDataLst>
          </p:nvPr>
        </p:nvSpPr>
        <p:spPr>
          <a:xfrm>
            <a:off x="8843010" y="95250"/>
            <a:ext cx="3337560" cy="96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cxnSp>
        <p:nvCxnSpPr>
          <p:cNvPr id="24" name="直接连接符 23"/>
          <p:cNvCxnSpPr/>
          <p:nvPr>
            <p:custDataLst>
              <p:tags r:id="rId14"/>
            </p:custDataLst>
          </p:nvPr>
        </p:nvCxnSpPr>
        <p:spPr>
          <a:xfrm flipV="1">
            <a:off x="8517890" y="807085"/>
            <a:ext cx="3343910" cy="20320"/>
          </a:xfrm>
          <a:prstGeom prst="line">
            <a:avLst/>
          </a:prstGeom>
          <a:ln>
            <a:solidFill>
              <a:srgbClr val="00467F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437119" y="947994"/>
            <a:ext cx="2731647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05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266000" y="3707215"/>
            <a:ext cx="5969051" cy="8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 结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266000" y="454744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8"/>
          <p:cNvSpPr txBox="1">
            <a:spLocks noChangeArrowheads="1"/>
          </p:cNvSpPr>
          <p:nvPr/>
        </p:nvSpPr>
        <p:spPr bwMode="auto">
          <a:xfrm>
            <a:off x="839657" y="282908"/>
            <a:ext cx="196791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zh-CN" altLang="en-US" sz="3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燕尾形 40"/>
          <p:cNvSpPr/>
          <p:nvPr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燕尾形 41"/>
          <p:cNvSpPr/>
          <p:nvPr/>
        </p:nvSpPr>
        <p:spPr bwMode="auto">
          <a:xfrm>
            <a:off x="571687" y="385119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1500" y="3912076"/>
            <a:ext cx="10974201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8350" y="1130935"/>
            <a:ext cx="10069830" cy="2647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我们采用</a:t>
            </a:r>
            <a:r>
              <a:rPr lang="zh-CN" altLang="en-US">
                <a:sym typeface="+mn-ea"/>
              </a:rPr>
              <a:t>ernie-m-base作为文本特征提取器，</a:t>
            </a:r>
            <a:r>
              <a:rPr lang="en-US" altLang="zh-CN">
                <a:sym typeface="+mn-ea"/>
              </a:rPr>
              <a:t>R</a:t>
            </a:r>
            <a:r>
              <a:rPr lang="zh-CN" altLang="en-US">
                <a:sym typeface="+mn-ea"/>
              </a:rPr>
              <a:t>es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ext101_64x4d作为图像特征提取器，将不同模态的特征采用Cross-Attention进行交互融合，最后将早期特征、交互特征和晚期特征进行融合提出的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MMF-RIM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模型在性能上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优于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Baseline 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15.99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%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/>
              <a:t>不足：</a:t>
            </a:r>
            <a:endParaRPr lang="zh-CN" altLang="en-US" b="1"/>
          </a:p>
          <a:p>
            <a:pPr indent="457200" fontAlgn="auto"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>
                <a:sym typeface="+mn-ea"/>
              </a:rPr>
              <a:t>早期特征、交互特征和晚期特征、</a:t>
            </a:r>
            <a:r>
              <a:rPr lang="zh-CN" altLang="en-US">
                <a:sym typeface="+mn-ea"/>
              </a:rPr>
              <a:t>晚期特征的内部融合都是</a:t>
            </a:r>
            <a:r>
              <a:rPr lang="zh-CN" altLang="en-US">
                <a:sym typeface="+mn-ea"/>
              </a:rPr>
              <a:t>采用权重系数为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进行的</a:t>
            </a:r>
            <a:r>
              <a:rPr lang="en-US" altLang="zh-CN">
                <a:sym typeface="+mn-ea"/>
              </a:rPr>
              <a:t>Add</a:t>
            </a:r>
            <a:r>
              <a:rPr lang="zh-CN" altLang="en-US">
                <a:sym typeface="+mn-ea"/>
              </a:rPr>
              <a:t>加和，</a:t>
            </a:r>
            <a:r>
              <a:rPr lang="zh-CN">
                <a:sym typeface="+mn-ea"/>
              </a:rPr>
              <a:t>未考虑各自权重不一样的情况；</a:t>
            </a:r>
            <a:endParaRPr lang="zh-CN"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对多模态数据的补充只考虑到核查图片的</a:t>
            </a:r>
            <a:r>
              <a:rPr lang="en-US" altLang="zh-CN">
                <a:sym typeface="+mn-ea"/>
              </a:rPr>
              <a:t>OCR</a:t>
            </a:r>
            <a:r>
              <a:rPr lang="zh-CN" altLang="en-US">
                <a:sym typeface="+mn-ea"/>
              </a:rPr>
              <a:t>信息，未考虑到证据图像的文本信息；</a:t>
            </a:r>
            <a:endParaRPr lang="zh-CN" altLang="en-US"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交互</a:t>
            </a:r>
            <a:r>
              <a:rPr lang="zh-CN" altLang="en-US">
                <a:sym typeface="+mn-ea"/>
              </a:rPr>
              <a:t>特征未考虑到图像证据材料、核查图片</a:t>
            </a:r>
            <a:r>
              <a:rPr lang="en-US" altLang="zh-CN">
                <a:sym typeface="+mn-ea"/>
              </a:rPr>
              <a:t>OCR</a:t>
            </a:r>
            <a:r>
              <a:rPr lang="zh-CN" altLang="en-US">
                <a:sym typeface="+mn-ea"/>
              </a:rPr>
              <a:t>于需核查的文本、文本证据的交互；</a:t>
            </a:r>
            <a:endParaRPr lang="zh-CN" altLang="en-US"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将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MMF-RIM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模型中</a:t>
            </a:r>
            <a:r>
              <a:rPr lang="zh-CN" altLang="en-US">
                <a:sym typeface="+mn-ea"/>
              </a:rPr>
              <a:t>图像特征提取器由</a:t>
            </a:r>
            <a:r>
              <a:rPr lang="en-US" altLang="zh-CN">
                <a:sym typeface="+mn-ea"/>
              </a:rPr>
              <a:t>R</a:t>
            </a:r>
            <a:r>
              <a:rPr lang="zh-CN" altLang="en-US">
                <a:sym typeface="+mn-ea"/>
              </a:rPr>
              <a:t>es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ext101_64x4d替换为clip-vit-large-patch14，模型在</a:t>
            </a:r>
            <a:r>
              <a:rPr lang="en-US" altLang="zh-CN">
                <a:sym typeface="+mn-ea"/>
              </a:rPr>
              <a:t>epoch=1</a:t>
            </a:r>
            <a:r>
              <a:rPr lang="zh-CN" altLang="en-US">
                <a:sym typeface="+mn-ea"/>
              </a:rPr>
              <a:t>时，模型的性能为</a:t>
            </a:r>
            <a:r>
              <a:rPr lang="en-US" altLang="zh-CN">
                <a:sym typeface="+mn-ea"/>
              </a:rPr>
              <a:t>0.80</a:t>
            </a:r>
            <a:r>
              <a:rPr lang="zh-CN" altLang="en-US">
                <a:sym typeface="+mn-ea"/>
              </a:rPr>
              <a:t>，说明图像特征对多模态虚假检测很有效果。但是由于实验不充分，未能体现</a:t>
            </a:r>
            <a:r>
              <a:rPr lang="en-US" altLang="zh-CN">
                <a:sym typeface="+mn-ea"/>
              </a:rPr>
              <a:t>clip</a:t>
            </a:r>
            <a:r>
              <a:rPr lang="zh-CN" altLang="en-US">
                <a:sym typeface="+mn-ea"/>
              </a:rPr>
              <a:t>的优越性。</a:t>
            </a:r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8843010" y="95250"/>
            <a:ext cx="3337560" cy="96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 flipV="1">
            <a:off x="8517890" y="807085"/>
            <a:ext cx="3343910" cy="20320"/>
          </a:xfrm>
          <a:prstGeom prst="line">
            <a:avLst/>
          </a:prstGeom>
          <a:ln>
            <a:solidFill>
              <a:srgbClr val="00467F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8843010" y="95250"/>
            <a:ext cx="3337560" cy="96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sp>
        <p:nvSpPr>
          <p:cNvPr id="40" name="文本框 8"/>
          <p:cNvSpPr txBox="1">
            <a:spLocks noChangeArrowheads="1"/>
          </p:cNvSpPr>
          <p:nvPr/>
        </p:nvSpPr>
        <p:spPr bwMode="auto">
          <a:xfrm>
            <a:off x="839657" y="282908"/>
            <a:ext cx="19679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参考文献</a:t>
            </a:r>
            <a:endParaRPr lang="zh-CN" altLang="en-US" sz="3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燕尾形 40"/>
          <p:cNvSpPr/>
          <p:nvPr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燕尾形 41"/>
          <p:cNvSpPr/>
          <p:nvPr/>
        </p:nvSpPr>
        <p:spPr bwMode="auto">
          <a:xfrm>
            <a:off x="571687" y="385119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1500" y="1788636"/>
            <a:ext cx="10974201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 Xiaoshuai Hao,Yi Zhu,Srikar Appalaraju,Aston Zhang,Wanqian Zhang, Bo Li,Mu Li.MixGen: A New Multi-Modal Data Augmentation[J],2023.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 Yang Wu,Liming Wang,Zhen Xu.Multimodal Fusion with Co-Attention Networks for Fake News Detection[J].2021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https://blog.csdn.net/m0_51474171/article/details/127354706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Peng Qi, Juan Cao, Xirong Li, Huan Liu, Qiang Sheng, Xiaoyue Mi,Qin He, Yongbiao Lv, Chenyang Guo, Yingchao Yu.Improving Fake News Detection by Using an Entity-enhancedFramework to Fuse Diverse Multimodal Clues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[J].2021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https://github.com/drivsaf/MFAN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https://blog.csdn.net/me_yundou/article/details/127575272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https://blog.csdn.net/me_yundou/article/details/121395298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https://zhuanlan.zhihu.com/p/444460038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 flipV="1">
            <a:off x="8517890" y="807085"/>
            <a:ext cx="3343910" cy="20320"/>
          </a:xfrm>
          <a:prstGeom prst="line">
            <a:avLst/>
          </a:prstGeom>
          <a:ln>
            <a:solidFill>
              <a:srgbClr val="00467F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12240" y="-11430"/>
            <a:ext cx="6319520" cy="272859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667508" y="2438401"/>
            <a:ext cx="8856984" cy="0"/>
          </a:xfrm>
          <a:prstGeom prst="line">
            <a:avLst/>
          </a:prstGeom>
          <a:ln w="15875">
            <a:solidFill>
              <a:srgbClr val="A6B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666337" y="4653136"/>
            <a:ext cx="8856984" cy="0"/>
          </a:xfrm>
          <a:prstGeom prst="line">
            <a:avLst/>
          </a:prstGeom>
          <a:ln w="15875">
            <a:solidFill>
              <a:srgbClr val="A6B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平行四边形 33"/>
          <p:cNvSpPr/>
          <p:nvPr/>
        </p:nvSpPr>
        <p:spPr>
          <a:xfrm>
            <a:off x="9700192" y="-21822"/>
            <a:ext cx="5520696" cy="6858000"/>
          </a:xfrm>
          <a:prstGeom prst="parallelogram">
            <a:avLst>
              <a:gd name="adj" fmla="val 76100"/>
            </a:avLst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7" name="平行四边形 56"/>
          <p:cNvSpPr/>
          <p:nvPr/>
        </p:nvSpPr>
        <p:spPr>
          <a:xfrm>
            <a:off x="-3468095" y="425571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141298" y="2830261"/>
            <a:ext cx="10582126" cy="1641490"/>
          </a:xfrm>
          <a:prstGeom prst="rect">
            <a:avLst/>
          </a:prstGeom>
        </p:spPr>
        <p:txBody>
          <a:bodyPr rtlCol="0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kumimoji="1" lang="zh-CN" altLang="en-US" sz="8800" b="1" dirty="0">
                <a:effectLst>
                  <a:outerShdw blurRad="63500" dist="127000" dir="5400000" algn="t" rotWithShape="0">
                    <a:prstClr val="black">
                      <a:alpha val="45000"/>
                    </a:prstClr>
                  </a:outerShdw>
                </a:effectLst>
                <a:latin typeface="+mj-ea"/>
                <a:cs typeface="微软雅黑" panose="020B0503020204020204" pitchFamily="34" charset="-122"/>
              </a:rPr>
              <a:t>欢迎评委老师提问</a:t>
            </a:r>
            <a:endParaRPr kumimoji="1" lang="zh-CN" altLang="en-US" sz="8800" b="1" dirty="0">
              <a:effectLst>
                <a:outerShdw blurRad="63500" dist="127000" dir="5400000" algn="t" rotWithShape="0">
                  <a:prstClr val="black">
                    <a:alpha val="45000"/>
                  </a:prstClr>
                </a:outerShdw>
              </a:effectLst>
              <a:latin typeface="+mj-ea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平行四边形 33"/>
          <p:cNvSpPr/>
          <p:nvPr/>
        </p:nvSpPr>
        <p:spPr>
          <a:xfrm>
            <a:off x="9395331" y="0"/>
            <a:ext cx="5520696" cy="6858000"/>
          </a:xfrm>
          <a:prstGeom prst="parallelogram">
            <a:avLst>
              <a:gd name="adj" fmla="val 76100"/>
            </a:avLst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36812" y="4747096"/>
            <a:ext cx="274320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2023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11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月</a:t>
            </a:r>
            <a:endParaRPr lang="zh-CN" altLang="en-US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31049" y="1855366"/>
            <a:ext cx="8175445" cy="3529890"/>
          </a:xfrm>
          <a:prstGeom prst="rect">
            <a:avLst/>
          </a:prstGeom>
        </p:spPr>
      </p:pic>
      <p:sp>
        <p:nvSpPr>
          <p:cNvPr id="14" name="平行四边形 13"/>
          <p:cNvSpPr/>
          <p:nvPr/>
        </p:nvSpPr>
        <p:spPr>
          <a:xfrm>
            <a:off x="-4160345" y="1627322"/>
            <a:ext cx="6973806" cy="5230678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三角形 15"/>
          <p:cNvSpPr/>
          <p:nvPr/>
        </p:nvSpPr>
        <p:spPr>
          <a:xfrm>
            <a:off x="2003698" y="1631111"/>
            <a:ext cx="1627559" cy="1337504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三角形 29"/>
          <p:cNvSpPr/>
          <p:nvPr/>
        </p:nvSpPr>
        <p:spPr>
          <a:xfrm rot="10800000">
            <a:off x="2987725" y="19114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25" name="直线连接符 24"/>
          <p:cNvCxnSpPr/>
          <p:nvPr/>
        </p:nvCxnSpPr>
        <p:spPr>
          <a:xfrm flipH="1">
            <a:off x="11098400" y="5047329"/>
            <a:ext cx="1093600" cy="1810671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 flipH="1">
            <a:off x="5680255" y="1466983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H="1">
            <a:off x="-228600" y="5572016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平行四边形 56"/>
          <p:cNvSpPr/>
          <p:nvPr/>
        </p:nvSpPr>
        <p:spPr>
          <a:xfrm>
            <a:off x="-5637890" y="24319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667508" y="2438401"/>
            <a:ext cx="8856984" cy="0"/>
          </a:xfrm>
          <a:prstGeom prst="line">
            <a:avLst/>
          </a:prstGeom>
          <a:ln w="15875">
            <a:solidFill>
              <a:srgbClr val="A6B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666337" y="4653136"/>
            <a:ext cx="8856984" cy="0"/>
          </a:xfrm>
          <a:prstGeom prst="line">
            <a:avLst/>
          </a:prstGeom>
          <a:ln w="15875">
            <a:solidFill>
              <a:srgbClr val="A6B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/>
        </p:nvSpPr>
        <p:spPr>
          <a:xfrm>
            <a:off x="3535100" y="3223096"/>
            <a:ext cx="9742714" cy="1524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kumimoji="1" lang="zh-CN" altLang="en-US" sz="7200" b="1" dirty="0">
                <a:effectLst>
                  <a:outerShdw blurRad="63500" dist="127000" dir="5400000" algn="t" rotWithShape="0">
                    <a:prstClr val="black">
                      <a:alpha val="45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谢 谢 大 家！</a:t>
            </a:r>
            <a:br>
              <a:rPr kumimoji="1" lang="en-US" altLang="zh-CN" sz="7200" b="1" dirty="0">
                <a:effectLst>
                  <a:outerShdw blurRad="63500" dist="127000" dir="5400000" algn="t" rotWithShape="0">
                    <a:prstClr val="black">
                      <a:alpha val="45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endParaRPr kumimoji="1" lang="zh-CN" altLang="en-US" sz="7200" b="1" dirty="0">
              <a:effectLst>
                <a:outerShdw blurRad="63500" dist="127000" dir="5400000" algn="t" rotWithShape="0">
                  <a:prstClr val="black">
                    <a:alpha val="45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76"/>
          <p:cNvSpPr/>
          <p:nvPr/>
        </p:nvSpPr>
        <p:spPr>
          <a:xfrm flipH="1">
            <a:off x="472439" y="319249"/>
            <a:ext cx="1589824" cy="1441259"/>
          </a:xfrm>
          <a:custGeom>
            <a:avLst/>
            <a:gdLst>
              <a:gd name="connsiteX0" fmla="*/ 5148624 w 5999018"/>
              <a:gd name="connsiteY0" fmla="*/ 0 h 1700788"/>
              <a:gd name="connsiteX1" fmla="*/ 3953495 w 5999018"/>
              <a:gd name="connsiteY1" fmla="*/ 0 h 1700788"/>
              <a:gd name="connsiteX2" fmla="*/ 1195129 w 5999018"/>
              <a:gd name="connsiteY2" fmla="*/ 0 h 1700788"/>
              <a:gd name="connsiteX3" fmla="*/ 0 w 5999018"/>
              <a:gd name="connsiteY3" fmla="*/ 0 h 1700788"/>
              <a:gd name="connsiteX4" fmla="*/ 0 w 5999018"/>
              <a:gd name="connsiteY4" fmla="*/ 1700788 h 1700788"/>
              <a:gd name="connsiteX5" fmla="*/ 1195129 w 5999018"/>
              <a:gd name="connsiteY5" fmla="*/ 1700788 h 1700788"/>
              <a:gd name="connsiteX6" fmla="*/ 3953495 w 5999018"/>
              <a:gd name="connsiteY6" fmla="*/ 1700788 h 1700788"/>
              <a:gd name="connsiteX7" fmla="*/ 5148624 w 5999018"/>
              <a:gd name="connsiteY7" fmla="*/ 1700788 h 1700788"/>
              <a:gd name="connsiteX8" fmla="*/ 5999018 w 5999018"/>
              <a:gd name="connsiteY8" fmla="*/ 850394 h 1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9018" h="1700788">
                <a:moveTo>
                  <a:pt x="5148624" y="0"/>
                </a:moveTo>
                <a:lnTo>
                  <a:pt x="3953495" y="0"/>
                </a:lnTo>
                <a:lnTo>
                  <a:pt x="1195129" y="0"/>
                </a:lnTo>
                <a:lnTo>
                  <a:pt x="0" y="0"/>
                </a:lnTo>
                <a:lnTo>
                  <a:pt x="0" y="1700788"/>
                </a:lnTo>
                <a:lnTo>
                  <a:pt x="1195129" y="1700788"/>
                </a:lnTo>
                <a:lnTo>
                  <a:pt x="3953495" y="1700788"/>
                </a:lnTo>
                <a:lnTo>
                  <a:pt x="5148624" y="1700788"/>
                </a:lnTo>
                <a:lnTo>
                  <a:pt x="5999018" y="850394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070C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文本占位符 1"/>
          <p:cNvSpPr txBox="1"/>
          <p:nvPr/>
        </p:nvSpPr>
        <p:spPr>
          <a:xfrm>
            <a:off x="2003123" y="920780"/>
            <a:ext cx="3754877" cy="6635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ONTENTS</a:t>
            </a:r>
            <a:endParaRPr kumimoji="0" lang="en-US" altLang="zh-CN" sz="44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1041" y="381259"/>
            <a:ext cx="106311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C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3" name="组合 22"/>
          <p:cNvGrpSpPr/>
          <p:nvPr>
            <p:custDataLst>
              <p:tags r:id="rId1"/>
            </p:custDataLst>
          </p:nvPr>
        </p:nvGrpSpPr>
        <p:grpSpPr>
          <a:xfrm>
            <a:off x="1137543" y="1918438"/>
            <a:ext cx="2849712" cy="645251"/>
            <a:chOff x="6676062" y="1485494"/>
            <a:chExt cx="2603374" cy="589473"/>
          </a:xfrm>
        </p:grpSpPr>
        <p:grpSp>
          <p:nvGrpSpPr>
            <p:cNvPr id="44" name="组合 43"/>
            <p:cNvGrpSpPr/>
            <p:nvPr/>
          </p:nvGrpSpPr>
          <p:grpSpPr>
            <a:xfrm>
              <a:off x="6676062" y="1485494"/>
              <a:ext cx="679374" cy="589473"/>
              <a:chOff x="725726" y="1781746"/>
              <a:chExt cx="515267" cy="515267"/>
            </a:xfrm>
          </p:grpSpPr>
          <p:sp>
            <p:nvSpPr>
              <p:cNvPr id="46" name="椭圆 4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Palatino" charset="0"/>
                  <a:ea typeface="华文宋体" panose="02010600040101010101" charset="-122"/>
                  <a:cs typeface="+mn-cs"/>
                  <a:sym typeface="Palatino" charset="0"/>
                </a:endParaRPr>
              </a:p>
            </p:txBody>
          </p:sp>
          <p:sp>
            <p:nvSpPr>
              <p:cNvPr id="47" name="矩形 46"/>
              <p:cNvSpPr/>
              <p:nvPr>
                <p:custDataLst>
                  <p:tags r:id="rId3"/>
                </p:custDataLst>
              </p:nvPr>
            </p:nvSpPr>
            <p:spPr>
              <a:xfrm>
                <a:off x="792109" y="1823935"/>
                <a:ext cx="389296" cy="416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tencil" panose="040409050D0802020404" pitchFamily="82" charset="0"/>
                    <a:ea typeface="等线" panose="02010600030101010101" charset="-122"/>
                    <a:cs typeface="+mn-cs"/>
                  </a:rPr>
                  <a:t>01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tencil" panose="040409050D0802020404" pitchFamily="82" charset="0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5" name="矩形 44"/>
            <p:cNvSpPr/>
            <p:nvPr>
              <p:custDataLst>
                <p:tags r:id="rId4"/>
              </p:custDataLst>
            </p:nvPr>
          </p:nvSpPr>
          <p:spPr>
            <a:xfrm>
              <a:off x="7470956" y="1487843"/>
              <a:ext cx="1808480" cy="53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问题简述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5"/>
            </p:custDataLst>
          </p:nvPr>
        </p:nvGrpSpPr>
        <p:grpSpPr>
          <a:xfrm>
            <a:off x="1137543" y="2702711"/>
            <a:ext cx="3746390" cy="645251"/>
            <a:chOff x="6676062" y="2441885"/>
            <a:chExt cx="3422540" cy="589473"/>
          </a:xfrm>
        </p:grpSpPr>
        <p:sp>
          <p:nvSpPr>
            <p:cNvPr id="36" name="矩形 35"/>
            <p:cNvSpPr/>
            <p:nvPr>
              <p:custDataLst>
                <p:tags r:id="rId6"/>
              </p:custDataLst>
            </p:nvPr>
          </p:nvSpPr>
          <p:spPr>
            <a:xfrm>
              <a:off x="7470956" y="2444234"/>
              <a:ext cx="2627646" cy="53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3200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  <a:endParaRPr lang="zh-CN" altLang="en-US" sz="32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676062" y="2441885"/>
              <a:ext cx="676565" cy="589473"/>
              <a:chOff x="725726" y="1781746"/>
              <a:chExt cx="515267" cy="515267"/>
            </a:xfrm>
          </p:grpSpPr>
          <p:sp>
            <p:nvSpPr>
              <p:cNvPr id="38" name="椭圆 37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Palatino" charset="0"/>
                  <a:ea typeface="华文宋体" panose="02010600040101010101" charset="-122"/>
                  <a:cs typeface="+mn-cs"/>
                  <a:sym typeface="Palatino" charset="0"/>
                </a:endParaRPr>
              </a:p>
            </p:txBody>
          </p:sp>
          <p:sp>
            <p:nvSpPr>
              <p:cNvPr id="39" name="矩形 38"/>
              <p:cNvSpPr/>
              <p:nvPr>
                <p:custDataLst>
                  <p:tags r:id="rId8"/>
                </p:custDataLst>
              </p:nvPr>
            </p:nvSpPr>
            <p:spPr>
              <a:xfrm>
                <a:off x="774821" y="1823935"/>
                <a:ext cx="423874" cy="416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tencil" panose="040409050D0802020404" pitchFamily="82" charset="0"/>
                    <a:ea typeface="等线" panose="02010600030101010101" charset="-122"/>
                    <a:cs typeface="+mn-cs"/>
                  </a:rPr>
                  <a:t>02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tencil" panose="040409050D0802020404" pitchFamily="82" charset="0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27" name="组合 26"/>
          <p:cNvGrpSpPr/>
          <p:nvPr>
            <p:custDataLst>
              <p:tags r:id="rId9"/>
            </p:custDataLst>
          </p:nvPr>
        </p:nvGrpSpPr>
        <p:grpSpPr>
          <a:xfrm>
            <a:off x="1137543" y="3544467"/>
            <a:ext cx="2849712" cy="653801"/>
            <a:chOff x="6676062" y="3390465"/>
            <a:chExt cx="2603374" cy="597284"/>
          </a:xfrm>
        </p:grpSpPr>
        <p:grpSp>
          <p:nvGrpSpPr>
            <p:cNvPr id="28" name="组合 27"/>
            <p:cNvGrpSpPr/>
            <p:nvPr/>
          </p:nvGrpSpPr>
          <p:grpSpPr>
            <a:xfrm>
              <a:off x="6676062" y="3398276"/>
              <a:ext cx="677509" cy="589473"/>
              <a:chOff x="725726" y="1781746"/>
              <a:chExt cx="515267" cy="515267"/>
            </a:xfrm>
          </p:grpSpPr>
          <p:sp>
            <p:nvSpPr>
              <p:cNvPr id="30" name="椭圆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Palatino" charset="0"/>
                  <a:ea typeface="华文宋体" panose="02010600040101010101" charset="-122"/>
                  <a:cs typeface="+mn-cs"/>
                  <a:sym typeface="Palatino" charset="0"/>
                </a:endParaRPr>
              </a:p>
            </p:txBody>
          </p:sp>
          <p:sp>
            <p:nvSpPr>
              <p:cNvPr id="31" name="矩形 30"/>
              <p:cNvSpPr/>
              <p:nvPr>
                <p:custDataLst>
                  <p:tags r:id="rId11"/>
                </p:custDataLst>
              </p:nvPr>
            </p:nvSpPr>
            <p:spPr>
              <a:xfrm>
                <a:off x="770850" y="1823935"/>
                <a:ext cx="431817" cy="416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tencil" panose="040409050D0802020404" pitchFamily="82" charset="0"/>
                    <a:ea typeface="等线" panose="02010600030101010101" charset="-122"/>
                    <a:cs typeface="+mn-cs"/>
                  </a:rPr>
                  <a:t>03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tencil" panose="040409050D0802020404" pitchFamily="82" charset="0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29" name="矩形 28"/>
            <p:cNvSpPr/>
            <p:nvPr>
              <p:custDataLst>
                <p:tags r:id="rId12"/>
              </p:custDataLst>
            </p:nvPr>
          </p:nvSpPr>
          <p:spPr>
            <a:xfrm>
              <a:off x="7470956" y="3400625"/>
              <a:ext cx="1808480" cy="533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3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模型性能</a:t>
              </a:r>
              <a:endPara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480481" y="3390465"/>
              <a:ext cx="309880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椭圆 50"/>
          <p:cNvSpPr/>
          <p:nvPr>
            <p:custDataLst>
              <p:tags r:id="rId13"/>
            </p:custDataLst>
          </p:nvPr>
        </p:nvSpPr>
        <p:spPr bwMode="auto">
          <a:xfrm>
            <a:off x="1147864" y="4414202"/>
            <a:ext cx="741617" cy="645251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CBCFD0"/>
              </a:gs>
            </a:gsLst>
            <a:lin ang="19800000" scaled="0"/>
          </a:gradFill>
          <a:ln w="22225" cap="flat" cmpd="sng" algn="ctr">
            <a:noFill/>
            <a:prstDash val="sysDot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alatino" charset="0"/>
              <a:ea typeface="华文宋体" panose="02010600040101010101" charset="-122"/>
              <a:cs typeface="+mn-cs"/>
              <a:sym typeface="Palatino" charset="0"/>
            </a:endParaRPr>
          </a:p>
        </p:txBody>
      </p:sp>
      <p:sp>
        <p:nvSpPr>
          <p:cNvPr id="52" name="矩形 51"/>
          <p:cNvSpPr/>
          <p:nvPr>
            <p:custDataLst>
              <p:tags r:id="rId14"/>
            </p:custDataLst>
          </p:nvPr>
        </p:nvSpPr>
        <p:spPr>
          <a:xfrm>
            <a:off x="1218950" y="4467034"/>
            <a:ext cx="60922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tencil" panose="040409050D0802020404" pitchFamily="82" charset="0"/>
                <a:ea typeface="等线" panose="02010600030101010101" charset="-122"/>
                <a:cs typeface="+mn-cs"/>
              </a:rPr>
              <a:t>04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tencil" panose="040409050D0802020404" pitchFamily="82" charset="0"/>
              <a:ea typeface="等线" panose="02010600030101010101" charset="-122"/>
              <a:cs typeface="+mn-cs"/>
            </a:endParaRPr>
          </a:p>
        </p:txBody>
      </p:sp>
      <p:sp>
        <p:nvSpPr>
          <p:cNvPr id="53" name="矩形 52"/>
          <p:cNvSpPr/>
          <p:nvPr>
            <p:custDataLst>
              <p:tags r:id="rId15"/>
            </p:custDataLst>
          </p:nvPr>
        </p:nvSpPr>
        <p:spPr>
          <a:xfrm>
            <a:off x="2017973" y="4416773"/>
            <a:ext cx="153474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>
            <p:custDataLst>
              <p:tags r:id="rId16"/>
            </p:custDataLst>
          </p:nvPr>
        </p:nvSpPr>
        <p:spPr bwMode="auto">
          <a:xfrm>
            <a:off x="1147864" y="5187832"/>
            <a:ext cx="741617" cy="645251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CBCFD0"/>
              </a:gs>
            </a:gsLst>
            <a:lin ang="19800000" scaled="0"/>
          </a:gradFill>
          <a:ln w="22225" cap="flat" cmpd="sng" algn="ctr">
            <a:noFill/>
            <a:prstDash val="sysDot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alatino" charset="0"/>
              <a:ea typeface="华文宋体" panose="02010600040101010101" charset="-122"/>
              <a:cs typeface="+mn-cs"/>
              <a:sym typeface="Palatino" charset="0"/>
            </a:endParaRPr>
          </a:p>
        </p:txBody>
      </p:sp>
      <p:sp>
        <p:nvSpPr>
          <p:cNvPr id="55" name="矩形 54"/>
          <p:cNvSpPr/>
          <p:nvPr>
            <p:custDataLst>
              <p:tags r:id="rId17"/>
            </p:custDataLst>
          </p:nvPr>
        </p:nvSpPr>
        <p:spPr>
          <a:xfrm>
            <a:off x="1199653" y="5240664"/>
            <a:ext cx="64782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tencil" panose="040409050D0802020404" pitchFamily="82" charset="0"/>
                <a:ea typeface="等线" panose="02010600030101010101" charset="-122"/>
                <a:cs typeface="+mn-cs"/>
              </a:rPr>
              <a:t>05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tencil" panose="040409050D0802020404" pitchFamily="82" charset="0"/>
              <a:ea typeface="等线" panose="02010600030101010101" charset="-122"/>
              <a:cs typeface="+mn-cs"/>
            </a:endParaRPr>
          </a:p>
        </p:txBody>
      </p:sp>
      <p:sp>
        <p:nvSpPr>
          <p:cNvPr id="56" name="矩形 55"/>
          <p:cNvSpPr/>
          <p:nvPr>
            <p:custDataLst>
              <p:tags r:id="rId18"/>
            </p:custDataLst>
          </p:nvPr>
        </p:nvSpPr>
        <p:spPr>
          <a:xfrm>
            <a:off x="2017973" y="5190403"/>
            <a:ext cx="109128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32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437119" y="947994"/>
            <a:ext cx="27316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01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266055" y="3707130"/>
            <a:ext cx="5654675" cy="3625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问题描述</a:t>
            </a:r>
            <a:endParaRPr kumimoji="0" lang="zh-CN" altLang="en-US" sz="5400" b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266000" y="454744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8"/>
          <p:cNvSpPr txBox="1">
            <a:spLocks noChangeArrowheads="1"/>
          </p:cNvSpPr>
          <p:nvPr/>
        </p:nvSpPr>
        <p:spPr bwMode="auto">
          <a:xfrm>
            <a:off x="839657" y="282908"/>
            <a:ext cx="196791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问题简述</a:t>
            </a:r>
            <a:endParaRPr lang="zh-CN" altLang="en-US" sz="3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燕尾形 40"/>
          <p:cNvSpPr/>
          <p:nvPr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燕尾形 41"/>
          <p:cNvSpPr/>
          <p:nvPr/>
        </p:nvSpPr>
        <p:spPr bwMode="auto">
          <a:xfrm>
            <a:off x="571687" y="385119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175" y="1656715"/>
            <a:ext cx="10335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赛事背景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着新媒体时代信息媒介的多元化发展，各种内容大量活跃在媒体内中，与此同时各类虚假信息也充斥着社交媒体，影响着公众的判断和决策。如何在大量的文本、图像等多模态信息中，通过大数据与人工智能技术，纠正和消除虚假错误信息，对于网络舆情及社会治理有着重大意义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84175" y="3209290"/>
            <a:ext cx="99460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任务描述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基于官方指定数据集，通过建模同一事实跨模态数据之间的关系 （主要是文本和图像），实现对任一模态信息能够进行虚假和真实性的检测。鼓励参赛选手通过大模型解决问题，进行技术探索。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84175" y="4559935"/>
            <a:ext cx="99460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任务分解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建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立多模态谣言核查模型，实现对新闻真假的检测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属于分类任务；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模型对单一模态虚假检测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具有很好的泛化性（Generalization）；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）使用大模型进行技术探索。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175" y="1090930"/>
            <a:ext cx="98336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赛题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社交网络中多模态虚假媒体内容核查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43010" y="95250"/>
            <a:ext cx="3337560" cy="969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8517890" y="807085"/>
            <a:ext cx="3343910" cy="20320"/>
          </a:xfrm>
          <a:prstGeom prst="line">
            <a:avLst/>
          </a:prstGeom>
          <a:ln>
            <a:solidFill>
              <a:srgbClr val="00467F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437119" y="947994"/>
            <a:ext cx="27316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02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266000" y="3707215"/>
            <a:ext cx="5969051" cy="8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</a:t>
            </a:r>
            <a:endParaRPr kumimoji="0" lang="zh-CN" altLang="en-US" sz="5400" b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266000" y="454744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8"/>
          <p:cNvSpPr txBox="1">
            <a:spLocks noChangeArrowheads="1"/>
          </p:cNvSpPr>
          <p:nvPr/>
        </p:nvSpPr>
        <p:spPr bwMode="auto">
          <a:xfrm>
            <a:off x="847725" y="267335"/>
            <a:ext cx="267462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0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Baseline</a:t>
            </a:r>
            <a:r>
              <a:rPr lang="en-US" altLang="zh-CN" sz="30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分析</a:t>
            </a:r>
            <a:endParaRPr lang="zh-CN" altLang="en-US" sz="3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燕尾形 40"/>
          <p:cNvSpPr/>
          <p:nvPr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燕尾形 41"/>
          <p:cNvSpPr/>
          <p:nvPr/>
        </p:nvSpPr>
        <p:spPr bwMode="auto">
          <a:xfrm>
            <a:off x="571687" y="385119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1500" y="3902075"/>
            <a:ext cx="10768330" cy="3069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Baseline</a:t>
            </a:r>
            <a:r>
              <a:rPr lang="zh-CN" altLang="en-US"/>
              <a:t>采用特征提取、特征交互和预测分类进行构建</a:t>
            </a:r>
            <a:r>
              <a:rPr lang="zh-CN" altLang="en-US">
                <a:sym typeface="+mn-ea"/>
              </a:rPr>
              <a:t>多模态虚假媒体内容核查模型。</a:t>
            </a:r>
            <a:r>
              <a:rPr lang="zh-CN" altLang="en-US"/>
              <a:t>文本数据采用</a:t>
            </a:r>
            <a:r>
              <a:rPr lang="zh-CN" altLang="en-US">
                <a:sym typeface="+mn-ea"/>
              </a:rPr>
              <a:t>ernie-m-base多语言预训练模型对中文和英文进行提取，图像数据，采用ResNet</a:t>
            </a:r>
            <a:r>
              <a:rPr lang="en-US" altLang="zh-CN">
                <a:sym typeface="+mn-ea"/>
              </a:rPr>
              <a:t>50</a:t>
            </a:r>
            <a:r>
              <a:rPr lang="zh-CN" altLang="en-US">
                <a:sym typeface="+mn-ea"/>
              </a:rPr>
              <a:t>进行特征提取；各模态特征采用</a:t>
            </a:r>
            <a:r>
              <a:rPr lang="zh-CN" altLang="en-US">
                <a:sym typeface="+mn-ea"/>
              </a:rPr>
              <a:t>多头自注意力机制进行融合</a:t>
            </a:r>
            <a:r>
              <a:rPr lang="zh-CN" altLang="en-US">
                <a:sym typeface="+mn-ea"/>
              </a:rPr>
              <a:t>，最后将各特征拼接输入到分类器进行分类。</a:t>
            </a:r>
            <a:r>
              <a:rPr lang="en-US" altLang="zh-CN">
                <a:sym typeface="+mn-ea"/>
              </a:rPr>
              <a:t>Baseline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性能</a:t>
            </a:r>
            <a:r>
              <a:rPr lang="en-US" altLang="zh-CN">
                <a:sym typeface="+mn-ea"/>
              </a:rPr>
              <a:t>epoch2</a:t>
            </a:r>
            <a:r>
              <a:rPr lang="en-US" altLang="zh-CN" b="1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sym typeface="+mn-ea"/>
              </a:rPr>
              <a:t>macro F1= 68.133（每类F1分数计算算术平均值）</a:t>
            </a:r>
            <a:r>
              <a:rPr lang="zh-CN" altLang="en-US" b="1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分析Baseline发现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,可以从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文本与图像的跨模态交互、特征融合、数据增强和虚假新闻检测论文中寻找解决方案。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6970" y="1134110"/>
            <a:ext cx="7314565" cy="31877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8843010" y="95250"/>
            <a:ext cx="3337560" cy="96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 flipV="1">
            <a:off x="8517890" y="807085"/>
            <a:ext cx="3343910" cy="20320"/>
          </a:xfrm>
          <a:prstGeom prst="line">
            <a:avLst/>
          </a:prstGeom>
          <a:ln>
            <a:solidFill>
              <a:srgbClr val="00467F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8"/>
          <p:cNvSpPr txBox="1">
            <a:spLocks noChangeArrowheads="1"/>
          </p:cNvSpPr>
          <p:nvPr/>
        </p:nvSpPr>
        <p:spPr bwMode="auto">
          <a:xfrm>
            <a:off x="834534" y="282893"/>
            <a:ext cx="3776619" cy="101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3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数据分析</a:t>
            </a:r>
            <a:endParaRPr lang="zh-CN" altLang="en-US" sz="3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燕尾形 40"/>
          <p:cNvSpPr/>
          <p:nvPr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燕尾形 41"/>
          <p:cNvSpPr/>
          <p:nvPr/>
        </p:nvSpPr>
        <p:spPr bwMode="auto">
          <a:xfrm>
            <a:off x="571687" y="385119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34390" y="1126490"/>
                <a:ext cx="10857865" cy="24733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ct val="150000"/>
                  </a:lnSpc>
                </a:pPr>
                <a:r>
                  <a:rPr lang="en-US" altLang="zh-CN" sz="2000"/>
                  <a:t>1.img</a:t>
                </a:r>
                <a:r>
                  <a:rPr lang="zh-CN" altLang="en-US" sz="2000"/>
                  <a:t>里图片很多存在文本信息，通过</a:t>
                </a:r>
                <a:r>
                  <a:rPr lang="en-US" altLang="zh-CN" sz="2000"/>
                  <a:t>PaddleOCR</a:t>
                </a:r>
                <a:r>
                  <a:rPr lang="zh-CN" altLang="en-US" sz="2000"/>
                  <a:t>提取出来作为模态数据的补充；</a:t>
                </a:r>
                <a:endParaRPr lang="zh-CN" altLang="en-US" sz="2000"/>
              </a:p>
              <a:p>
                <a:pPr indent="0" fontAlgn="auto">
                  <a:lnSpc>
                    <a:spcPct val="150000"/>
                  </a:lnSpc>
                </a:pPr>
                <a:r>
                  <a:rPr lang="en-US" altLang="zh-CN" sz="2000"/>
                  <a:t>2.</a:t>
                </a:r>
                <a:r>
                  <a:rPr lang="zh-CN" altLang="en-US" sz="2000"/>
                  <a:t>部分模态数据缺失；</a:t>
                </a:r>
                <a:endParaRPr lang="zh-CN" altLang="en-US" sz="2000"/>
              </a:p>
              <a:p>
                <a:pPr indent="0" fontAlgn="auto">
                  <a:lnSpc>
                    <a:spcPct val="150000"/>
                  </a:lnSpc>
                </a:pPr>
                <a:r>
                  <a:rPr lang="en-US" altLang="zh-CN" sz="2000"/>
                  <a:t>3.</a:t>
                </a:r>
                <a:r>
                  <a:rPr lang="zh-CN" altLang="en-US" sz="2000"/>
                  <a:t>多模态数据增强调研：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𝑀𝑖𝑥𝐺𝑒𝑛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zh-CN" altLang="en-US" sz="200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是一种用于视觉语言表示学习的联合数据增强，以进一步提高数据效率。它是通过插入图像和连接文本来生成具有语义关系的新图像-文本对来增加数据的多样性和有效性。</a:t>
                </a:r>
                <a:endParaRPr lang="zh-CN" altLang="en-US" sz="200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90" y="1126490"/>
                <a:ext cx="10857865" cy="247332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40835" y="3600450"/>
            <a:ext cx="2270125" cy="220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8985" y="3514725"/>
            <a:ext cx="2867025" cy="24180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41490" y="3736340"/>
            <a:ext cx="5113655" cy="2453640"/>
          </a:xfrm>
          <a:prstGeom prst="rect">
            <a:avLst/>
          </a:prstGeom>
        </p:spPr>
      </p:pic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8" imgW="114300" imgH="215900" progId="Equation.KSEE3">
                  <p:embed/>
                </p:oleObj>
              </mc:Choice>
              <mc:Fallback>
                <p:oleObj name="" r:id="rId8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8843010" y="95250"/>
            <a:ext cx="3337560" cy="96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cxnSp>
        <p:nvCxnSpPr>
          <p:cNvPr id="12" name="直接连接符 11"/>
          <p:cNvCxnSpPr/>
          <p:nvPr>
            <p:custDataLst>
              <p:tags r:id="rId11"/>
            </p:custDataLst>
          </p:nvPr>
        </p:nvCxnSpPr>
        <p:spPr>
          <a:xfrm flipV="1">
            <a:off x="8517890" y="807085"/>
            <a:ext cx="3343910" cy="20320"/>
          </a:xfrm>
          <a:prstGeom prst="line">
            <a:avLst/>
          </a:prstGeom>
          <a:ln>
            <a:solidFill>
              <a:srgbClr val="00467F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8"/>
          <p:cNvSpPr txBox="1">
            <a:spLocks noChangeArrowheads="1"/>
          </p:cNvSpPr>
          <p:nvPr/>
        </p:nvSpPr>
        <p:spPr bwMode="auto">
          <a:xfrm>
            <a:off x="848678" y="268748"/>
            <a:ext cx="4469706" cy="50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>
                <a:sym typeface="+mn-ea"/>
              </a:rPr>
              <a:t>方案调研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燕尾形 40"/>
          <p:cNvSpPr/>
          <p:nvPr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燕尾形 41"/>
          <p:cNvSpPr/>
          <p:nvPr/>
        </p:nvSpPr>
        <p:spPr bwMode="auto">
          <a:xfrm>
            <a:off x="571687" y="385119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847725" y="2724150"/>
                <a:ext cx="4351655" cy="394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𝑀𝐶𝐴𝑁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[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多模态虚假新闻检测</a:t>
                </a:r>
                <a:endParaRPr lang="en-US" altLang="zh-CN">
                  <a:sym typeface="+mn-ea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" y="2724150"/>
                <a:ext cx="4351655" cy="39497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内容占位符 3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1500" y="903605"/>
            <a:ext cx="4371340" cy="17665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7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1500" y="3214370"/>
            <a:ext cx="5008245" cy="2609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8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38825" y="903605"/>
            <a:ext cx="4641850" cy="298767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605270" y="3877310"/>
                <a:ext cx="4768850" cy="394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𝑀𝐹𝐶𝐷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[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多模态虚假新闻检测</a:t>
                </a:r>
                <a:endParaRPr lang="en-US" altLang="zh-CN">
                  <a:sym typeface="+mn-ea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605270" y="3877310"/>
                <a:ext cx="4768850" cy="39497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47725" y="5918835"/>
                <a:ext cx="6096000" cy="394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𝐸𝑀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𝐹𝐸𝑁𝐷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[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多模态虚假新闻检测</a:t>
                </a:r>
                <a:endParaRPr lang="en-US" altLang="zh-CN">
                  <a:sym typeface="+mn-ea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47725" y="5918835"/>
                <a:ext cx="6096000" cy="39497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5652770" y="4504055"/>
            <a:ext cx="6096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结论：</a:t>
            </a:r>
            <a:endParaRPr lang="zh-CN" altLang="en-US" sz="14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1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 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MCAN模型发现频域的图像特征可以提升物理特征。比如图像是否重新压缩，就会在频域体现出来。然后然后采用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cross-attention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进行多模态特征融合，最后经全连接层分类。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 2.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MFCD模型模型说明了决策级融合，对于缺失某个模态的信息的文章，可以避免因某个模态信息缺失而影响到最终模型的分类结果。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 3.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EM-FEND模型说明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OCR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和视觉实体都会提高虚假新闻的区分性。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8843010" y="95250"/>
            <a:ext cx="3337560" cy="96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cxnSp>
        <p:nvCxnSpPr>
          <p:cNvPr id="12" name="直接连接符 11"/>
          <p:cNvCxnSpPr/>
          <p:nvPr>
            <p:custDataLst>
              <p:tags r:id="rId15"/>
            </p:custDataLst>
          </p:nvPr>
        </p:nvCxnSpPr>
        <p:spPr>
          <a:xfrm flipV="1">
            <a:off x="8517890" y="807085"/>
            <a:ext cx="3343910" cy="20320"/>
          </a:xfrm>
          <a:prstGeom prst="line">
            <a:avLst/>
          </a:prstGeom>
          <a:ln>
            <a:solidFill>
              <a:srgbClr val="00467F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8"/>
          <p:cNvSpPr txBox="1">
            <a:spLocks noChangeArrowheads="1"/>
          </p:cNvSpPr>
          <p:nvPr/>
        </p:nvSpPr>
        <p:spPr bwMode="auto">
          <a:xfrm>
            <a:off x="847725" y="266700"/>
            <a:ext cx="67246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方案设计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燕尾形 40"/>
          <p:cNvSpPr/>
          <p:nvPr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燕尾形 41"/>
          <p:cNvSpPr/>
          <p:nvPr/>
        </p:nvSpPr>
        <p:spPr bwMode="auto">
          <a:xfrm>
            <a:off x="571687" y="385119"/>
            <a:ext cx="276225" cy="349904"/>
          </a:xfrm>
          <a:prstGeom prst="chevron">
            <a:avLst>
              <a:gd name="adj" fmla="val 37480"/>
            </a:avLst>
          </a:prstGeom>
          <a:solidFill>
            <a:srgbClr val="0046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750" y="1082675"/>
            <a:ext cx="10153650" cy="1746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    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调研发现图片的频域特征、图片的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OCR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信息、图片的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HTML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、特征融合和数据增强都可能会对模型性能产生影响。通过实验，发现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HTML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、频域特征对多模态谣言稽查模型的性能影响不大。因此本文基于文本、图像和图像的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OCR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信息，设计了基于多模态多特征融合的谣言稽查模型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(A Rumor Inspection Model Based on Multimodal and Multi feature Fusion)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，简称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MMF-RIM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模型。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-457200">
              <a:lnSpc>
                <a:spcPct val="150000"/>
              </a:lnSpc>
            </a:pP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  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493395" y="5161280"/>
            <a:ext cx="1514475" cy="666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0">
            <a:srgbClr val="FFFFFF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丰富一下你的表情包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3058160" y="3140710"/>
            <a:ext cx="1514475" cy="666750"/>
          </a:xfrm>
          <a:prstGeom prst="roundRect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ResNext101</a:t>
            </a:r>
            <a:endParaRPr lang="en-US" altLang="zh-CN"/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3058160" y="5176520"/>
            <a:ext cx="1514475" cy="666750"/>
          </a:xfrm>
          <a:prstGeom prst="roundRect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ernie-m-base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2058670" y="4158615"/>
            <a:ext cx="1514475" cy="666750"/>
          </a:xfrm>
          <a:prstGeom prst="roundRect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PaddleOCR</a:t>
            </a:r>
            <a:endParaRPr lang="zh-CN" altLang="en-US"/>
          </a:p>
        </p:txBody>
      </p:sp>
      <p:cxnSp>
        <p:nvCxnSpPr>
          <p:cNvPr id="13" name="直接箭头连接符 12"/>
          <p:cNvCxnSpPr>
            <a:stCxn id="43" idx="3"/>
            <a:endCxn id="6" idx="1"/>
          </p:cNvCxnSpPr>
          <p:nvPr/>
        </p:nvCxnSpPr>
        <p:spPr>
          <a:xfrm flipV="1">
            <a:off x="1889760" y="3474085"/>
            <a:ext cx="1168400" cy="762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43" idx="2"/>
            <a:endCxn id="11" idx="1"/>
          </p:cNvCxnSpPr>
          <p:nvPr/>
        </p:nvCxnSpPr>
        <p:spPr>
          <a:xfrm rot="5400000" flipV="1">
            <a:off x="1467485" y="3900805"/>
            <a:ext cx="340995" cy="841375"/>
          </a:xfrm>
          <a:prstGeom prst="bentConnector2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1" idx="3"/>
            <a:endCxn id="7" idx="0"/>
          </p:cNvCxnSpPr>
          <p:nvPr/>
        </p:nvCxnSpPr>
        <p:spPr>
          <a:xfrm>
            <a:off x="3573145" y="4491990"/>
            <a:ext cx="242570" cy="684530"/>
          </a:xfrm>
          <a:prstGeom prst="bentConnector2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5626735" y="3161030"/>
            <a:ext cx="1181735" cy="6667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concat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5621655" y="4159250"/>
            <a:ext cx="1162685" cy="666750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cross-attention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5622925" y="5158105"/>
            <a:ext cx="1162685" cy="6667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MLP</a:t>
            </a:r>
            <a:endParaRPr lang="en-US" altLang="zh-CN">
              <a:sym typeface="+mn-ea"/>
            </a:endParaRPr>
          </a:p>
        </p:txBody>
      </p:sp>
      <p:cxnSp>
        <p:nvCxnSpPr>
          <p:cNvPr id="20" name="直接箭头连接符 19"/>
          <p:cNvCxnSpPr>
            <a:stCxn id="6" idx="3"/>
            <a:endCxn id="17" idx="1"/>
          </p:cNvCxnSpPr>
          <p:nvPr>
            <p:custDataLst>
              <p:tags r:id="rId8"/>
            </p:custDataLst>
          </p:nvPr>
        </p:nvCxnSpPr>
        <p:spPr>
          <a:xfrm>
            <a:off x="4572635" y="3474085"/>
            <a:ext cx="1054100" cy="2032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8667115" y="4156075"/>
            <a:ext cx="1257300" cy="6667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交互特征</a:t>
            </a:r>
            <a:endParaRPr lang="en-US" altLang="zh-CN"/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8663940" y="5142865"/>
            <a:ext cx="1257300" cy="6667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晚期特征</a:t>
            </a:r>
            <a:endParaRPr lang="en-US" altLang="zh-CN"/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>
            <a:off x="8666480" y="3157220"/>
            <a:ext cx="1257300" cy="6667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早期特征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25" name="直接箭头连接符 24"/>
          <p:cNvCxnSpPr>
            <a:stCxn id="7" idx="3"/>
            <a:endCxn id="17" idx="1"/>
          </p:cNvCxnSpPr>
          <p:nvPr>
            <p:custDataLst>
              <p:tags r:id="rId12"/>
            </p:custDataLst>
          </p:nvPr>
        </p:nvCxnSpPr>
        <p:spPr>
          <a:xfrm flipV="1">
            <a:off x="4572635" y="3494405"/>
            <a:ext cx="1054100" cy="201549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6" idx="3"/>
            <a:endCxn id="18" idx="1"/>
          </p:cNvCxnSpPr>
          <p:nvPr>
            <p:custDataLst>
              <p:tags r:id="rId13"/>
            </p:custDataLst>
          </p:nvPr>
        </p:nvCxnSpPr>
        <p:spPr>
          <a:xfrm>
            <a:off x="4572635" y="3474085"/>
            <a:ext cx="1049020" cy="101854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7" idx="3"/>
            <a:endCxn id="18" idx="1"/>
          </p:cNvCxnSpPr>
          <p:nvPr>
            <p:custDataLst>
              <p:tags r:id="rId14"/>
            </p:custDataLst>
          </p:nvPr>
        </p:nvCxnSpPr>
        <p:spPr>
          <a:xfrm flipV="1">
            <a:off x="4572635" y="4492625"/>
            <a:ext cx="1049020" cy="101727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3"/>
            <a:endCxn id="19" idx="1"/>
          </p:cNvCxnSpPr>
          <p:nvPr>
            <p:custDataLst>
              <p:tags r:id="rId15"/>
            </p:custDataLst>
          </p:nvPr>
        </p:nvCxnSpPr>
        <p:spPr>
          <a:xfrm flipV="1">
            <a:off x="4572635" y="5491480"/>
            <a:ext cx="1050290" cy="1841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6" idx="3"/>
            <a:endCxn id="3" idx="1"/>
          </p:cNvCxnSpPr>
          <p:nvPr>
            <p:custDataLst>
              <p:tags r:id="rId16"/>
            </p:custDataLst>
          </p:nvPr>
        </p:nvCxnSpPr>
        <p:spPr>
          <a:xfrm>
            <a:off x="4572635" y="3474085"/>
            <a:ext cx="1049020" cy="289496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9" idx="1"/>
          </p:cNvCxnSpPr>
          <p:nvPr>
            <p:custDataLst>
              <p:tags r:id="rId17"/>
            </p:custDataLst>
          </p:nvPr>
        </p:nvCxnSpPr>
        <p:spPr>
          <a:xfrm flipV="1">
            <a:off x="6808470" y="3490595"/>
            <a:ext cx="33591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>
            <p:custDataLst>
              <p:tags r:id="rId18"/>
            </p:custDataLst>
          </p:nvPr>
        </p:nvSpPr>
        <p:spPr>
          <a:xfrm>
            <a:off x="11104245" y="3785870"/>
            <a:ext cx="440055" cy="14179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400" strike="noStrike" noProof="1">
                <a:solidFill>
                  <a:schemeClr val="tx1"/>
                </a:solidFill>
              </a:rPr>
              <a:t>FC</a:t>
            </a:r>
            <a:endParaRPr lang="en-US" altLang="zh-CN" sz="1400" strike="noStrike" noProof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7" idx="3"/>
          </p:cNvCxnSpPr>
          <p:nvPr>
            <p:custDataLst>
              <p:tags r:id="rId19"/>
            </p:custDataLst>
          </p:nvPr>
        </p:nvCxnSpPr>
        <p:spPr>
          <a:xfrm>
            <a:off x="11543983" y="4494848"/>
            <a:ext cx="22225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矩形 53"/>
          <p:cNvSpPr/>
          <p:nvPr>
            <p:custDataLst>
              <p:tags r:id="rId20"/>
            </p:custDataLst>
          </p:nvPr>
        </p:nvSpPr>
        <p:spPr>
          <a:xfrm>
            <a:off x="11767503" y="3684905"/>
            <a:ext cx="309563" cy="164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r>
              <a:rPr lang="en-US" altLang="zh-CN" sz="1400" strike="noStrike" noProof="1">
                <a:solidFill>
                  <a:schemeClr val="tx1"/>
                </a:solidFill>
              </a:rPr>
              <a:t>0</a:t>
            </a:r>
            <a:endParaRPr lang="en-US" altLang="zh-CN" sz="1400" strike="noStrike" noProof="1">
              <a:solidFill>
                <a:schemeClr val="tx1"/>
              </a:solidFill>
            </a:endParaRPr>
          </a:p>
          <a:p>
            <a:pPr algn="ctr" fontAlgn="base"/>
            <a:endParaRPr lang="en-US" altLang="zh-CN" sz="1400" strike="noStrike" noProof="1">
              <a:solidFill>
                <a:schemeClr val="tx1"/>
              </a:solidFill>
            </a:endParaRPr>
          </a:p>
          <a:p>
            <a:pPr algn="ctr" fontAlgn="base"/>
            <a:r>
              <a:rPr lang="en-US" altLang="zh-CN" sz="1400" strike="noStrike" noProof="1">
                <a:solidFill>
                  <a:schemeClr val="tx1"/>
                </a:solidFill>
              </a:rPr>
              <a:t>1</a:t>
            </a:r>
            <a:endParaRPr lang="en-US" altLang="zh-CN" sz="1400" strike="noStrike" noProof="1">
              <a:solidFill>
                <a:schemeClr val="tx1"/>
              </a:solidFill>
            </a:endParaRPr>
          </a:p>
          <a:p>
            <a:pPr algn="ctr" fontAlgn="base"/>
            <a:endParaRPr lang="en-US" altLang="zh-CN" sz="1400" strike="noStrike" noProof="1">
              <a:solidFill>
                <a:schemeClr val="tx1"/>
              </a:solidFill>
            </a:endParaRPr>
          </a:p>
          <a:p>
            <a:pPr algn="ctr" fontAlgn="base"/>
            <a:r>
              <a:rPr lang="en-US" altLang="zh-CN" sz="1400" strike="noStrike" noProof="1">
                <a:solidFill>
                  <a:schemeClr val="tx1"/>
                </a:solidFill>
              </a:rPr>
              <a:t>2</a:t>
            </a:r>
            <a:endParaRPr lang="en-US" altLang="zh-CN" sz="1400" strike="noStrike" noProof="1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>
            <a:stCxn id="111" idx="3"/>
            <a:endCxn id="47" idx="1"/>
          </p:cNvCxnSpPr>
          <p:nvPr>
            <p:custDataLst>
              <p:tags r:id="rId21"/>
            </p:custDataLst>
          </p:nvPr>
        </p:nvCxnSpPr>
        <p:spPr>
          <a:xfrm flipV="1">
            <a:off x="10819448" y="4494848"/>
            <a:ext cx="284480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>
            <p:custDataLst>
              <p:tags r:id="rId22"/>
            </p:custDataLst>
          </p:nvPr>
        </p:nvSpPr>
        <p:spPr>
          <a:xfrm>
            <a:off x="10313670" y="3785870"/>
            <a:ext cx="506095" cy="14319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400" strike="noStrike" noProof="1">
                <a:solidFill>
                  <a:schemeClr val="tx1"/>
                </a:solidFill>
              </a:rPr>
              <a:t>Add</a:t>
            </a:r>
            <a:endParaRPr lang="en-US" altLang="zh-CN" sz="1400" strike="noStrike" noProof="1">
              <a:solidFill>
                <a:schemeClr val="tx1"/>
              </a:solidFill>
            </a:endParaRPr>
          </a:p>
        </p:txBody>
      </p:sp>
      <p:cxnSp>
        <p:nvCxnSpPr>
          <p:cNvPr id="35" name="肘形连接符 34"/>
          <p:cNvCxnSpPr>
            <a:stCxn id="24" idx="3"/>
            <a:endCxn id="111" idx="0"/>
          </p:cNvCxnSpPr>
          <p:nvPr>
            <p:custDataLst>
              <p:tags r:id="rId23"/>
            </p:custDataLst>
          </p:nvPr>
        </p:nvCxnSpPr>
        <p:spPr>
          <a:xfrm>
            <a:off x="9923780" y="3490595"/>
            <a:ext cx="643255" cy="295275"/>
          </a:xfrm>
          <a:prstGeom prst="bentConnector2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23" idx="3"/>
            <a:endCxn id="111" idx="2"/>
          </p:cNvCxnSpPr>
          <p:nvPr>
            <p:custDataLst>
              <p:tags r:id="rId24"/>
            </p:custDataLst>
          </p:nvPr>
        </p:nvCxnSpPr>
        <p:spPr>
          <a:xfrm flipV="1">
            <a:off x="9921240" y="5217795"/>
            <a:ext cx="645795" cy="258445"/>
          </a:xfrm>
          <a:prstGeom prst="bentConnector2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2" idx="3"/>
            <a:endCxn id="111" idx="1"/>
          </p:cNvCxnSpPr>
          <p:nvPr>
            <p:custDataLst>
              <p:tags r:id="rId25"/>
            </p:custDataLst>
          </p:nvPr>
        </p:nvCxnSpPr>
        <p:spPr>
          <a:xfrm>
            <a:off x="9924415" y="4489450"/>
            <a:ext cx="389255" cy="127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44195" y="2811780"/>
            <a:ext cx="1345565" cy="1339215"/>
          </a:xfrm>
          <a:prstGeom prst="rect">
            <a:avLst/>
          </a:prstGeom>
        </p:spPr>
      </p:pic>
      <p:cxnSp>
        <p:nvCxnSpPr>
          <p:cNvPr id="44" name="直接箭头连接符 43"/>
          <p:cNvCxnSpPr>
            <a:stCxn id="5" idx="3"/>
            <a:endCxn id="7" idx="1"/>
          </p:cNvCxnSpPr>
          <p:nvPr>
            <p:custDataLst>
              <p:tags r:id="rId28"/>
            </p:custDataLst>
          </p:nvPr>
        </p:nvCxnSpPr>
        <p:spPr>
          <a:xfrm>
            <a:off x="2007870" y="5494655"/>
            <a:ext cx="1050290" cy="1524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29"/>
            </p:custDataLst>
          </p:nvPr>
        </p:nvSpPr>
        <p:spPr>
          <a:xfrm>
            <a:off x="8843010" y="95250"/>
            <a:ext cx="3337560" cy="96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cxnSp>
        <p:nvCxnSpPr>
          <p:cNvPr id="12" name="直接连接符 11"/>
          <p:cNvCxnSpPr/>
          <p:nvPr>
            <p:custDataLst>
              <p:tags r:id="rId30"/>
            </p:custDataLst>
          </p:nvPr>
        </p:nvCxnSpPr>
        <p:spPr>
          <a:xfrm flipV="1">
            <a:off x="8517890" y="807085"/>
            <a:ext cx="3343910" cy="20320"/>
          </a:xfrm>
          <a:prstGeom prst="line">
            <a:avLst/>
          </a:prstGeom>
          <a:ln>
            <a:solidFill>
              <a:srgbClr val="00467F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矩形 2"/>
          <p:cNvSpPr/>
          <p:nvPr>
            <p:custDataLst>
              <p:tags r:id="rId31"/>
            </p:custDataLst>
          </p:nvPr>
        </p:nvSpPr>
        <p:spPr>
          <a:xfrm>
            <a:off x="5621655" y="6035675"/>
            <a:ext cx="1162685" cy="6667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MLP</a:t>
            </a:r>
            <a:endParaRPr lang="en-US" altLang="zh-CN">
              <a:sym typeface="+mn-ea"/>
            </a:endParaRPr>
          </a:p>
        </p:txBody>
      </p:sp>
      <p:cxnSp>
        <p:nvCxnSpPr>
          <p:cNvPr id="4" name="肘形连接符 3"/>
          <p:cNvCxnSpPr>
            <a:stCxn id="3" idx="3"/>
            <a:endCxn id="33" idx="2"/>
          </p:cNvCxnSpPr>
          <p:nvPr>
            <p:custDataLst>
              <p:tags r:id="rId32"/>
            </p:custDataLst>
          </p:nvPr>
        </p:nvCxnSpPr>
        <p:spPr>
          <a:xfrm flipV="1">
            <a:off x="6784340" y="5809615"/>
            <a:ext cx="941705" cy="559435"/>
          </a:xfrm>
          <a:prstGeom prst="bentConnector2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33"/>
            </p:custDataLst>
          </p:nvPr>
        </p:nvSpPr>
        <p:spPr>
          <a:xfrm>
            <a:off x="7144385" y="3157220"/>
            <a:ext cx="1162685" cy="6667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MLP</a:t>
            </a:r>
            <a:endParaRPr lang="en-US" altLang="zh-CN"/>
          </a:p>
        </p:txBody>
      </p:sp>
      <p:cxnSp>
        <p:nvCxnSpPr>
          <p:cNvPr id="10" name="直接箭头连接符 9"/>
          <p:cNvCxnSpPr>
            <a:stCxn id="9" idx="3"/>
            <a:endCxn id="24" idx="1"/>
          </p:cNvCxnSpPr>
          <p:nvPr>
            <p:custDataLst>
              <p:tags r:id="rId34"/>
            </p:custDataLst>
          </p:nvPr>
        </p:nvCxnSpPr>
        <p:spPr>
          <a:xfrm>
            <a:off x="8307070" y="3490595"/>
            <a:ext cx="3594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9" idx="3"/>
            <a:endCxn id="33" idx="1"/>
          </p:cNvCxnSpPr>
          <p:nvPr>
            <p:custDataLst>
              <p:tags r:id="rId35"/>
            </p:custDataLst>
          </p:nvPr>
        </p:nvCxnSpPr>
        <p:spPr>
          <a:xfrm flipV="1">
            <a:off x="6785610" y="5476240"/>
            <a:ext cx="358775" cy="1524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矩形 32"/>
          <p:cNvSpPr/>
          <p:nvPr>
            <p:custDataLst>
              <p:tags r:id="rId36"/>
            </p:custDataLst>
          </p:nvPr>
        </p:nvSpPr>
        <p:spPr>
          <a:xfrm>
            <a:off x="7144385" y="5142865"/>
            <a:ext cx="1162685" cy="6667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base">
              <a:buClrTx/>
              <a:buSzTx/>
              <a:buFontTx/>
            </a:pPr>
            <a:r>
              <a:rPr lang="en-US" altLang="zh-CN" sz="1400">
                <a:solidFill>
                  <a:schemeClr val="tx1"/>
                </a:solidFill>
                <a:sym typeface="+mn-ea"/>
              </a:rPr>
              <a:t>Add</a:t>
            </a:r>
            <a:endParaRPr lang="en-US" altLang="zh-CN" sz="14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34" name="直接箭头连接符 33"/>
          <p:cNvCxnSpPr>
            <a:stCxn id="33" idx="3"/>
            <a:endCxn id="23" idx="1"/>
          </p:cNvCxnSpPr>
          <p:nvPr>
            <p:custDataLst>
              <p:tags r:id="rId37"/>
            </p:custDataLst>
          </p:nvPr>
        </p:nvCxnSpPr>
        <p:spPr>
          <a:xfrm>
            <a:off x="8307070" y="5476240"/>
            <a:ext cx="356870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8" idx="3"/>
            <a:endCxn id="45" idx="1"/>
          </p:cNvCxnSpPr>
          <p:nvPr>
            <p:custDataLst>
              <p:tags r:id="rId38"/>
            </p:custDataLst>
          </p:nvPr>
        </p:nvCxnSpPr>
        <p:spPr>
          <a:xfrm>
            <a:off x="6784340" y="4492625"/>
            <a:ext cx="360045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矩形 44"/>
          <p:cNvSpPr/>
          <p:nvPr>
            <p:custDataLst>
              <p:tags r:id="rId39"/>
            </p:custDataLst>
          </p:nvPr>
        </p:nvSpPr>
        <p:spPr>
          <a:xfrm>
            <a:off x="7144385" y="4159250"/>
            <a:ext cx="1162685" cy="666750"/>
          </a:xfrm>
          <a:prstGeom prst="rect">
            <a:avLst/>
          </a:prstGeom>
          <a:solidFill>
            <a:srgbClr val="EB411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cross-attention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46" name="直接箭头连接符 45"/>
          <p:cNvCxnSpPr>
            <a:stCxn id="45" idx="3"/>
            <a:endCxn id="22" idx="1"/>
          </p:cNvCxnSpPr>
          <p:nvPr>
            <p:custDataLst>
              <p:tags r:id="rId40"/>
            </p:custDataLst>
          </p:nvPr>
        </p:nvCxnSpPr>
        <p:spPr>
          <a:xfrm flipV="1">
            <a:off x="8307070" y="4489450"/>
            <a:ext cx="36004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10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commondata" val="eyJoZGlkIjoiNTkyODU4ODMxNDkzNGE3ZTAwMTAxMTZjNWVhNWFmZmEifQ=="/>
</p:tagLst>
</file>

<file path=ppt/tags/tag2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308.2397637795276,&quot;left&quot;:89.57031496062993,&quot;top&quot;:151.05811023622047,&quot;width&quot;:294.99133858267714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3303</Words>
  <Application>WPS 演示</Application>
  <PresentationFormat>宽屏</PresentationFormat>
  <Paragraphs>309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2" baseType="lpstr">
      <vt:lpstr>Arial</vt:lpstr>
      <vt:lpstr>宋体</vt:lpstr>
      <vt:lpstr>Wingdings</vt:lpstr>
      <vt:lpstr>思源黑体 CN Normal</vt:lpstr>
      <vt:lpstr>Arial</vt:lpstr>
      <vt:lpstr>黑体</vt:lpstr>
      <vt:lpstr>思源黑体 CN Regular</vt:lpstr>
      <vt:lpstr>微软雅黑</vt:lpstr>
      <vt:lpstr>Times New Roman</vt:lpstr>
      <vt:lpstr>Calibri</vt:lpstr>
      <vt:lpstr>等线</vt:lpstr>
      <vt:lpstr>Arial Black</vt:lpstr>
      <vt:lpstr>Palatino</vt:lpstr>
      <vt:lpstr>华文宋体</vt:lpstr>
      <vt:lpstr>Stencil</vt:lpstr>
      <vt:lpstr>Gabriola</vt:lpstr>
      <vt:lpstr>Cambria Math</vt:lpstr>
      <vt:lpstr>Arial Unicode MS</vt:lpstr>
      <vt:lpstr>华文新魏</vt:lpstr>
      <vt:lpstr>Palatino Linotype</vt:lpstr>
      <vt:lpstr>等线 Light</vt:lpstr>
      <vt:lpstr>Office 主题​​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欢迎评委老师提问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董洋</dc:creator>
  <cp:lastModifiedBy>繁华落尽，寻一世真情</cp:lastModifiedBy>
  <cp:revision>90</cp:revision>
  <dcterms:created xsi:type="dcterms:W3CDTF">2021-11-14T18:15:00Z</dcterms:created>
  <dcterms:modified xsi:type="dcterms:W3CDTF">2024-10-27T11:27:58Z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3F653C39B6654AA4A1A43CE8D281AEF0</vt:lpwstr>
  </property>
  <property fmtid="{D5CDD505-2E9C-101B-9397-08002B2CF9AE}" pid="3" name="KSOProductBuildVer">
    <vt:lpwstr>2052-12.1.0.18608</vt:lpwstr>
  </property>
</Properties>
</file>